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hewy" charset="1" panose="02000000000000000000"/>
      <p:regular r:id="rId10"/>
    </p:embeddedFont>
    <p:embeddedFont>
      <p:font typeface="Archivo Black" charset="1" panose="020B0A03020202020B04"/>
      <p:regular r:id="rId11"/>
    </p:embeddedFont>
    <p:embeddedFont>
      <p:font typeface="Dosis Extra Bold" charset="1" panose="02010903020202060003"/>
      <p:regular r:id="rId12"/>
    </p:embeddedFont>
    <p:embeddedFont>
      <p:font typeface="Caladea" charset="1" panose="02040503050406030204"/>
      <p:regular r:id="rId13"/>
    </p:embeddedFont>
    <p:embeddedFont>
      <p:font typeface="Caladea Bold" charset="1" panose="02040803050406030204"/>
      <p:regular r:id="rId14"/>
    </p:embeddedFont>
    <p:embeddedFont>
      <p:font typeface="Caladea Italics" charset="1" panose="02040503050406090204"/>
      <p:regular r:id="rId15"/>
    </p:embeddedFont>
    <p:embeddedFont>
      <p:font typeface="Caladea Bold Italics" charset="1" panose="02040803050406090204"/>
      <p:regular r:id="rId16"/>
    </p:embeddedFont>
    <p:embeddedFont>
      <p:font typeface="Open Sans Light" charset="1" panose="020B0306030504020204"/>
      <p:regular r:id="rId17"/>
    </p:embeddedFont>
    <p:embeddedFont>
      <p:font typeface="Open Sans Light Bold" charset="1" panose="020B0806030504020204"/>
      <p:regular r:id="rId18"/>
    </p:embeddedFont>
    <p:embeddedFont>
      <p:font typeface="Open Sans Light Italics" charset="1" panose="020B0306030504020204"/>
      <p:regular r:id="rId19"/>
    </p:embeddedFont>
    <p:embeddedFont>
      <p:font typeface="Open Sans Light Bold Italics" charset="1" panose="020B0806030504020204"/>
      <p:regular r:id="rId20"/>
    </p:embeddedFont>
    <p:embeddedFont>
      <p:font typeface="Muli Regular" charset="1" panose="00000500000000000000"/>
      <p:regular r:id="rId21"/>
    </p:embeddedFont>
    <p:embeddedFont>
      <p:font typeface="Muli Regular Bold" charset="1" panose="00000700000000000000"/>
      <p:regular r:id="rId22"/>
    </p:embeddedFont>
    <p:embeddedFont>
      <p:font typeface="Muli Regular Italics" charset="1" panose="00000500000000000000"/>
      <p:regular r:id="rId23"/>
    </p:embeddedFont>
    <p:embeddedFont>
      <p:font typeface="Muli Regular Bold Italics" charset="1" panose="00000700000000000000"/>
      <p:regular r:id="rId24"/>
    </p:embeddedFont>
    <p:embeddedFont>
      <p:font typeface="Muli Black" charset="1" panose="00000A00000000000000"/>
      <p:regular r:id="rId25"/>
    </p:embeddedFont>
    <p:embeddedFont>
      <p:font typeface="Muli Black Italics" charset="1" panose="00000A00000000000000"/>
      <p:regular r:id="rId26"/>
    </p:embeddedFont>
    <p:embeddedFont>
      <p:font typeface="Gliker Expanded" charset="1" panose="00000505000000000000"/>
      <p:regular r:id="rId27"/>
    </p:embeddedFont>
    <p:embeddedFont>
      <p:font typeface="Gliker Expanded Bold" charset="1" panose="00000805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48"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a:blip r:embed="rId2"/>
          <a:srcRect l="1302" t="9670" r="3072" b="9670"/>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2639124" y="1071043"/>
            <a:ext cx="12471157" cy="3397348"/>
          </a:xfrm>
          <a:prstGeom prst="rect">
            <a:avLst/>
          </a:prstGeom>
        </p:spPr>
        <p:txBody>
          <a:bodyPr anchor="t" rtlCol="false" tIns="0" lIns="0" bIns="0" rIns="0">
            <a:spAutoFit/>
          </a:bodyPr>
          <a:lstStyle/>
          <a:p>
            <a:pPr algn="ctr">
              <a:lnSpc>
                <a:spcPts val="13609"/>
              </a:lnSpc>
              <a:spcBef>
                <a:spcPct val="0"/>
              </a:spcBef>
            </a:pPr>
            <a:r>
              <a:rPr lang="en-US" sz="9721">
                <a:solidFill>
                  <a:srgbClr val="FFFFFF"/>
                </a:solidFill>
                <a:latin typeface="Gliker Expanded"/>
              </a:rPr>
              <a:t>SMART GARDEN</a:t>
            </a:r>
          </a:p>
        </p:txBody>
      </p:sp>
      <p:sp>
        <p:nvSpPr>
          <p:cNvPr name="TextBox 3" id="3"/>
          <p:cNvSpPr txBox="true"/>
          <p:nvPr/>
        </p:nvSpPr>
        <p:spPr>
          <a:xfrm rot="0">
            <a:off x="4496126" y="6221023"/>
            <a:ext cx="13332249" cy="1891666"/>
          </a:xfrm>
          <a:prstGeom prst="rect">
            <a:avLst/>
          </a:prstGeom>
        </p:spPr>
        <p:txBody>
          <a:bodyPr anchor="t" rtlCol="false" tIns="0" lIns="0" bIns="0" rIns="0">
            <a:spAutoFit/>
          </a:bodyPr>
          <a:lstStyle/>
          <a:p>
            <a:pPr algn="ctr">
              <a:lnSpc>
                <a:spcPts val="5039"/>
              </a:lnSpc>
              <a:spcBef>
                <a:spcPct val="0"/>
              </a:spcBef>
            </a:pPr>
            <a:r>
              <a:rPr lang="en-US" sz="3599" spc="68">
                <a:solidFill>
                  <a:srgbClr val="FFFFFF"/>
                </a:solidFill>
                <a:latin typeface="Caladea Bold"/>
              </a:rPr>
              <a:t>S RESHMA </a:t>
            </a:r>
          </a:p>
          <a:p>
            <a:pPr algn="ctr">
              <a:lnSpc>
                <a:spcPts val="5039"/>
              </a:lnSpc>
              <a:spcBef>
                <a:spcPct val="0"/>
              </a:spcBef>
            </a:pPr>
            <a:r>
              <a:rPr lang="en-US" sz="3599" spc="68">
                <a:solidFill>
                  <a:srgbClr val="FFFFFF"/>
                </a:solidFill>
                <a:latin typeface="Caladea Bold"/>
              </a:rPr>
              <a:t>Department of Electronics and Communication Engineering </a:t>
            </a:r>
          </a:p>
          <a:p>
            <a:pPr algn="ctr">
              <a:lnSpc>
                <a:spcPts val="5039"/>
              </a:lnSpc>
              <a:spcBef>
                <a:spcPct val="0"/>
              </a:spcBef>
            </a:pPr>
            <a:r>
              <a:rPr lang="en-US" sz="3599" spc="68">
                <a:solidFill>
                  <a:srgbClr val="FFFFFF"/>
                </a:solidFill>
                <a:latin typeface="Caladea Bold"/>
              </a:rPr>
              <a:t>SRI VENKATESWARA COLLEGE OF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159760" y="650429"/>
            <a:ext cx="3656782" cy="403902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159760" y="5748738"/>
            <a:ext cx="3789317" cy="3789317"/>
          </a:xfrm>
          <a:prstGeom prst="rect">
            <a:avLst/>
          </a:prstGeom>
        </p:spPr>
      </p:pic>
      <p:sp>
        <p:nvSpPr>
          <p:cNvPr name="TextBox 4" id="4"/>
          <p:cNvSpPr txBox="true"/>
          <p:nvPr/>
        </p:nvSpPr>
        <p:spPr>
          <a:xfrm rot="0">
            <a:off x="271643" y="259237"/>
            <a:ext cx="13888116" cy="2600960"/>
          </a:xfrm>
          <a:prstGeom prst="rect">
            <a:avLst/>
          </a:prstGeom>
        </p:spPr>
        <p:txBody>
          <a:bodyPr anchor="t" rtlCol="false" tIns="0" lIns="0" bIns="0" rIns="0">
            <a:spAutoFit/>
          </a:bodyPr>
          <a:lstStyle/>
          <a:p>
            <a:pPr algn="ctr">
              <a:lnSpc>
                <a:spcPts val="7800"/>
              </a:lnSpc>
            </a:pPr>
            <a:r>
              <a:rPr lang="en-US" sz="6000">
                <a:solidFill>
                  <a:srgbClr val="FFFFFF"/>
                </a:solidFill>
                <a:latin typeface="Dosis Extra Bold Bold"/>
              </a:rPr>
              <a:t>5. BUZZER</a:t>
            </a:r>
          </a:p>
          <a:p>
            <a:pPr>
              <a:lnSpc>
                <a:spcPts val="7800"/>
              </a:lnSpc>
            </a:pPr>
          </a:p>
          <a:p>
            <a:pPr>
              <a:lnSpc>
                <a:spcPts val="4940"/>
              </a:lnSpc>
            </a:pPr>
          </a:p>
        </p:txBody>
      </p:sp>
      <p:sp>
        <p:nvSpPr>
          <p:cNvPr name="TextBox 5" id="5"/>
          <p:cNvSpPr txBox="true"/>
          <p:nvPr/>
        </p:nvSpPr>
        <p:spPr>
          <a:xfrm rot="0">
            <a:off x="271643" y="6964277"/>
            <a:ext cx="12331086" cy="1427988"/>
          </a:xfrm>
          <a:prstGeom prst="rect">
            <a:avLst/>
          </a:prstGeom>
        </p:spPr>
        <p:txBody>
          <a:bodyPr anchor="t" rtlCol="false" tIns="0" lIns="0" bIns="0" rIns="0">
            <a:spAutoFit/>
          </a:bodyPr>
          <a:lstStyle/>
          <a:p>
            <a:pPr>
              <a:lnSpc>
                <a:spcPts val="5795"/>
              </a:lnSpc>
            </a:pPr>
            <a:r>
              <a:rPr lang="en-US" sz="3599">
                <a:solidFill>
                  <a:srgbClr val="FFFFFF"/>
                </a:solidFill>
                <a:latin typeface="Caladea"/>
              </a:rPr>
              <a:t>The main purpose of resistor is to reduce the current flow and to lower the voltage in any particular portion of the circuit. </a:t>
            </a:r>
          </a:p>
        </p:txBody>
      </p:sp>
      <p:sp>
        <p:nvSpPr>
          <p:cNvPr name="TextBox 6" id="6"/>
          <p:cNvSpPr txBox="true"/>
          <p:nvPr/>
        </p:nvSpPr>
        <p:spPr>
          <a:xfrm rot="0">
            <a:off x="271643" y="5634438"/>
            <a:ext cx="13888116" cy="1028700"/>
          </a:xfrm>
          <a:prstGeom prst="rect">
            <a:avLst/>
          </a:prstGeom>
        </p:spPr>
        <p:txBody>
          <a:bodyPr anchor="t" rtlCol="false" tIns="0" lIns="0" bIns="0" rIns="0">
            <a:spAutoFit/>
          </a:bodyPr>
          <a:lstStyle/>
          <a:p>
            <a:pPr algn="ctr">
              <a:lnSpc>
                <a:spcPts val="8400"/>
              </a:lnSpc>
            </a:pPr>
            <a:r>
              <a:rPr lang="en-US" sz="6000">
                <a:solidFill>
                  <a:srgbClr val="FFFFFF"/>
                </a:solidFill>
                <a:latin typeface="Dosis Extra Bold Bold"/>
              </a:rPr>
              <a:t>6. RESISTOR- 0.22 OHMS</a:t>
            </a:r>
          </a:p>
        </p:txBody>
      </p:sp>
      <p:sp>
        <p:nvSpPr>
          <p:cNvPr name="TextBox 7" id="7"/>
          <p:cNvSpPr txBox="true"/>
          <p:nvPr/>
        </p:nvSpPr>
        <p:spPr>
          <a:xfrm rot="0">
            <a:off x="271643" y="1435892"/>
            <a:ext cx="12331086" cy="3807460"/>
          </a:xfrm>
          <a:prstGeom prst="rect">
            <a:avLst/>
          </a:prstGeom>
        </p:spPr>
        <p:txBody>
          <a:bodyPr anchor="t" rtlCol="false" tIns="0" lIns="0" bIns="0" rIns="0">
            <a:spAutoFit/>
          </a:bodyPr>
          <a:lstStyle/>
          <a:p>
            <a:pPr algn="just">
              <a:lnSpc>
                <a:spcPts val="6080"/>
              </a:lnSpc>
            </a:pPr>
            <a:r>
              <a:rPr lang="en-US" sz="3800">
                <a:solidFill>
                  <a:srgbClr val="FFFFFF"/>
                </a:solidFill>
                <a:latin typeface="Caladea"/>
              </a:rPr>
              <a:t>An audio signaling device like a beeper or buzzer may be electromechanical or piezoelectric or mechanical type. The main function of this is to convert the signal from audio to sound. Generally, it is powered through DC voltage and used in timers, alarm devices, printers, alarms,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25" r="9973" b="2825"/>
          <a:stretch>
            <a:fillRect/>
          </a:stretch>
        </p:blipFill>
        <p:spPr>
          <a:xfrm flipH="false" flipV="false" rot="0">
            <a:off x="12410411" y="407944"/>
            <a:ext cx="5550284" cy="4362604"/>
          </a:xfrm>
          <a:prstGeom prst="rect">
            <a:avLst/>
          </a:prstGeom>
        </p:spPr>
      </p:pic>
      <p:pic>
        <p:nvPicPr>
          <p:cNvPr name="Picture 3" id="3"/>
          <p:cNvPicPr>
            <a:picLocks noChangeAspect="true"/>
          </p:cNvPicPr>
          <p:nvPr/>
        </p:nvPicPr>
        <p:blipFill>
          <a:blip r:embed="rId3"/>
          <a:srcRect l="1482" t="53" r="0" b="677"/>
          <a:stretch>
            <a:fillRect/>
          </a:stretch>
        </p:blipFill>
        <p:spPr>
          <a:xfrm flipH="false" flipV="false" rot="0">
            <a:off x="12410411" y="6016971"/>
            <a:ext cx="5550284" cy="3719067"/>
          </a:xfrm>
          <a:prstGeom prst="rect">
            <a:avLst/>
          </a:prstGeom>
        </p:spPr>
      </p:pic>
      <p:sp>
        <p:nvSpPr>
          <p:cNvPr name="TextBox 4" id="4"/>
          <p:cNvSpPr txBox="true"/>
          <p:nvPr/>
        </p:nvSpPr>
        <p:spPr>
          <a:xfrm rot="0">
            <a:off x="224088" y="161106"/>
            <a:ext cx="11574029" cy="1128395"/>
          </a:xfrm>
          <a:prstGeom prst="rect">
            <a:avLst/>
          </a:prstGeom>
        </p:spPr>
        <p:txBody>
          <a:bodyPr anchor="t" rtlCol="false" tIns="0" lIns="0" bIns="0" rIns="0">
            <a:spAutoFit/>
          </a:bodyPr>
          <a:lstStyle/>
          <a:p>
            <a:pPr algn="ctr">
              <a:lnSpc>
                <a:spcPts val="9099"/>
              </a:lnSpc>
            </a:pPr>
            <a:r>
              <a:rPr lang="en-US" sz="6999">
                <a:solidFill>
                  <a:srgbClr val="000000"/>
                </a:solidFill>
                <a:latin typeface="Dosis Extra Bold Bold"/>
              </a:rPr>
              <a:t>7. 9V AC ADAPTOR</a:t>
            </a:r>
          </a:p>
        </p:txBody>
      </p:sp>
      <p:sp>
        <p:nvSpPr>
          <p:cNvPr name="TextBox 5" id="5"/>
          <p:cNvSpPr txBox="true"/>
          <p:nvPr/>
        </p:nvSpPr>
        <p:spPr>
          <a:xfrm rot="0">
            <a:off x="154383" y="1530477"/>
            <a:ext cx="12256028" cy="3613023"/>
          </a:xfrm>
          <a:prstGeom prst="rect">
            <a:avLst/>
          </a:prstGeom>
        </p:spPr>
        <p:txBody>
          <a:bodyPr anchor="t" rtlCol="false" tIns="0" lIns="0" bIns="0" rIns="0">
            <a:spAutoFit/>
          </a:bodyPr>
          <a:lstStyle/>
          <a:p>
            <a:pPr>
              <a:lnSpc>
                <a:spcPts val="5796"/>
              </a:lnSpc>
            </a:pPr>
            <a:r>
              <a:rPr lang="en-US" sz="3600">
                <a:solidFill>
                  <a:srgbClr val="213B3A"/>
                </a:solidFill>
                <a:latin typeface="Caladea Bold"/>
              </a:rPr>
              <a:t> </a:t>
            </a:r>
            <a:r>
              <a:rPr lang="en-US" sz="3600">
                <a:solidFill>
                  <a:srgbClr val="213B3A"/>
                </a:solidFill>
                <a:latin typeface="Caladea"/>
              </a:rPr>
              <a:t>AC adaptor plugs into a standard electrical outlet and converts the AC electrical current from the wall outlet to the specifications needed by the electrical device that's plugged in. Here the 230 V direct supply is converted to 9V that is required by the motor. This gives a constant voltage.</a:t>
            </a:r>
          </a:p>
        </p:txBody>
      </p:sp>
      <p:sp>
        <p:nvSpPr>
          <p:cNvPr name="TextBox 6" id="6"/>
          <p:cNvSpPr txBox="true"/>
          <p:nvPr/>
        </p:nvSpPr>
        <p:spPr>
          <a:xfrm rot="0">
            <a:off x="130786" y="6674605"/>
            <a:ext cx="11760633" cy="2891029"/>
          </a:xfrm>
          <a:prstGeom prst="rect">
            <a:avLst/>
          </a:prstGeom>
        </p:spPr>
        <p:txBody>
          <a:bodyPr anchor="t" rtlCol="false" tIns="0" lIns="0" bIns="0" rIns="0">
            <a:spAutoFit/>
          </a:bodyPr>
          <a:lstStyle/>
          <a:p>
            <a:pPr algn="just">
              <a:lnSpc>
                <a:spcPts val="5795"/>
              </a:lnSpc>
            </a:pPr>
            <a:r>
              <a:rPr lang="en-US" sz="3599">
                <a:solidFill>
                  <a:srgbClr val="213B3A"/>
                </a:solidFill>
                <a:latin typeface="Caladea"/>
              </a:rPr>
              <a:t>Soldering is a technique for joining metal parts together. It involves melting a metal known as solder into the space between two metal components. When this solder cools and hardens, it forms a permanent connection between the parts. </a:t>
            </a:r>
          </a:p>
        </p:txBody>
      </p:sp>
      <p:sp>
        <p:nvSpPr>
          <p:cNvPr name="TextBox 7" id="7"/>
          <p:cNvSpPr txBox="true"/>
          <p:nvPr/>
        </p:nvSpPr>
        <p:spPr>
          <a:xfrm rot="0">
            <a:off x="224088" y="5419436"/>
            <a:ext cx="11574029" cy="1128395"/>
          </a:xfrm>
          <a:prstGeom prst="rect">
            <a:avLst/>
          </a:prstGeom>
        </p:spPr>
        <p:txBody>
          <a:bodyPr anchor="t" rtlCol="false" tIns="0" lIns="0" bIns="0" rIns="0">
            <a:spAutoFit/>
          </a:bodyPr>
          <a:lstStyle/>
          <a:p>
            <a:pPr algn="ctr">
              <a:lnSpc>
                <a:spcPts val="9099"/>
              </a:lnSpc>
            </a:pPr>
            <a:r>
              <a:rPr lang="en-US" sz="6999">
                <a:solidFill>
                  <a:srgbClr val="000000"/>
                </a:solidFill>
                <a:latin typeface="Dosis Extra Bold Bold"/>
              </a:rPr>
              <a:t>8. SOLDERING IRON KIT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7429" t="31182" r="27914" b="17440"/>
          <a:stretch>
            <a:fillRect/>
          </a:stretch>
        </p:blipFill>
        <p:spPr>
          <a:xfrm flipH="false" flipV="false" rot="0">
            <a:off x="3443039" y="1946714"/>
            <a:ext cx="11984251" cy="7755790"/>
          </a:xfrm>
          <a:prstGeom prst="rect">
            <a:avLst/>
          </a:prstGeom>
        </p:spPr>
      </p:pic>
      <p:sp>
        <p:nvSpPr>
          <p:cNvPr name="TextBox 3" id="3"/>
          <p:cNvSpPr txBox="true"/>
          <p:nvPr/>
        </p:nvSpPr>
        <p:spPr>
          <a:xfrm rot="0">
            <a:off x="2807994" y="469900"/>
            <a:ext cx="12952571" cy="1050925"/>
          </a:xfrm>
          <a:prstGeom prst="rect">
            <a:avLst/>
          </a:prstGeom>
        </p:spPr>
        <p:txBody>
          <a:bodyPr anchor="t" rtlCol="false" tIns="0" lIns="0" bIns="0" rIns="0">
            <a:spAutoFit/>
          </a:bodyPr>
          <a:lstStyle/>
          <a:p>
            <a:pPr algn="ctr">
              <a:lnSpc>
                <a:spcPts val="8449"/>
              </a:lnSpc>
              <a:spcBef>
                <a:spcPct val="0"/>
              </a:spcBef>
            </a:pPr>
            <a:r>
              <a:rPr lang="en-US" sz="6499">
                <a:solidFill>
                  <a:srgbClr val="FFFFFF"/>
                </a:solidFill>
                <a:latin typeface="Dosis Extra Bold Bold"/>
              </a:rPr>
              <a:t>PROPOSED SYSTEM- BLOCK DIAGRAM</a:t>
            </a:r>
          </a:p>
        </p:txBody>
      </p:sp>
      <p:pic>
        <p:nvPicPr>
          <p:cNvPr name="Picture 4" id="4"/>
          <p:cNvPicPr>
            <a:picLocks noChangeAspect="true"/>
          </p:cNvPicPr>
          <p:nvPr/>
        </p:nvPicPr>
        <p:blipFill>
          <a:blip r:embed="rId3"/>
          <a:srcRect l="0" t="0" r="0" b="0"/>
          <a:stretch>
            <a:fillRect/>
          </a:stretch>
        </p:blipFill>
        <p:spPr>
          <a:xfrm flipH="false" flipV="false" rot="0">
            <a:off x="415805" y="242499"/>
            <a:ext cx="1734986" cy="1704215"/>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p:cSld>
    <p:bg>
      <p:bgPr>
        <a:solidFill>
          <a:srgbClr val="5BC084"/>
        </a:solidFill>
      </p:bgPr>
    </p:bg>
    <p:spTree>
      <p:nvGrpSpPr>
        <p:cNvPr id="1" name=""/>
        <p:cNvGrpSpPr/>
        <p:nvPr/>
      </p:nvGrpSpPr>
      <p:grpSpPr>
        <a:xfrm>
          <a:off x="0" y="0"/>
          <a:ext cx="0" cy="0"/>
          <a:chOff x="0" y="0"/>
          <a:chExt cx="0" cy="0"/>
        </a:xfrm>
      </p:grpSpPr>
      <p:grpSp>
        <p:nvGrpSpPr>
          <p:cNvPr name="Group 2" id="2"/>
          <p:cNvGrpSpPr/>
          <p:nvPr/>
        </p:nvGrpSpPr>
        <p:grpSpPr>
          <a:xfrm rot="0">
            <a:off x="1245748" y="2712032"/>
            <a:ext cx="6474835" cy="2961087"/>
            <a:chOff x="0" y="0"/>
            <a:chExt cx="4184991" cy="1913890"/>
          </a:xfrm>
        </p:grpSpPr>
        <p:sp>
          <p:nvSpPr>
            <p:cNvPr name="Freeform 3" id="3"/>
            <p:cNvSpPr/>
            <p:nvPr/>
          </p:nvSpPr>
          <p:spPr>
            <a:xfrm>
              <a:off x="0" y="0"/>
              <a:ext cx="4184991" cy="1913890"/>
            </a:xfrm>
            <a:custGeom>
              <a:avLst/>
              <a:gdLst/>
              <a:ahLst/>
              <a:cxnLst/>
              <a:rect r="r" b="b" t="t" l="l"/>
              <a:pathLst>
                <a:path h="1913890" w="4184991">
                  <a:moveTo>
                    <a:pt x="0" y="0"/>
                  </a:moveTo>
                  <a:lnTo>
                    <a:pt x="4184991" y="0"/>
                  </a:lnTo>
                  <a:lnTo>
                    <a:pt x="4184991" y="1913890"/>
                  </a:lnTo>
                  <a:lnTo>
                    <a:pt x="0" y="1913890"/>
                  </a:lnTo>
                  <a:close/>
                </a:path>
              </a:pathLst>
            </a:custGeom>
            <a:solidFill>
              <a:srgbClr val="054F38"/>
            </a:solidFill>
          </p:spPr>
        </p:sp>
      </p:grpSp>
      <p:grpSp>
        <p:nvGrpSpPr>
          <p:cNvPr name="Group 4" id="4"/>
          <p:cNvGrpSpPr/>
          <p:nvPr/>
        </p:nvGrpSpPr>
        <p:grpSpPr>
          <a:xfrm rot="0">
            <a:off x="10627410" y="2712032"/>
            <a:ext cx="6802152" cy="2961087"/>
            <a:chOff x="0" y="0"/>
            <a:chExt cx="3447922" cy="1500936"/>
          </a:xfrm>
        </p:grpSpPr>
        <p:sp>
          <p:nvSpPr>
            <p:cNvPr name="Freeform 5" id="5"/>
            <p:cNvSpPr/>
            <p:nvPr/>
          </p:nvSpPr>
          <p:spPr>
            <a:xfrm>
              <a:off x="0" y="0"/>
              <a:ext cx="3447922" cy="1500936"/>
            </a:xfrm>
            <a:custGeom>
              <a:avLst/>
              <a:gdLst/>
              <a:ahLst/>
              <a:cxnLst/>
              <a:rect r="r" b="b" t="t" l="l"/>
              <a:pathLst>
                <a:path h="1500936" w="3447922">
                  <a:moveTo>
                    <a:pt x="0" y="0"/>
                  </a:moveTo>
                  <a:lnTo>
                    <a:pt x="3447922" y="0"/>
                  </a:lnTo>
                  <a:lnTo>
                    <a:pt x="3447922" y="1500936"/>
                  </a:lnTo>
                  <a:lnTo>
                    <a:pt x="0" y="1500936"/>
                  </a:lnTo>
                  <a:close/>
                </a:path>
              </a:pathLst>
            </a:custGeom>
            <a:solidFill>
              <a:srgbClr val="054F38"/>
            </a:solidFill>
          </p:spPr>
        </p:sp>
      </p:grpSp>
      <p:sp>
        <p:nvSpPr>
          <p:cNvPr name="TextBox 6" id="6"/>
          <p:cNvSpPr txBox="true"/>
          <p:nvPr/>
        </p:nvSpPr>
        <p:spPr>
          <a:xfrm rot="0">
            <a:off x="1775219" y="-133350"/>
            <a:ext cx="14657277" cy="1197610"/>
          </a:xfrm>
          <a:prstGeom prst="rect">
            <a:avLst/>
          </a:prstGeom>
        </p:spPr>
        <p:txBody>
          <a:bodyPr anchor="t" rtlCol="false" tIns="0" lIns="0" bIns="0" rIns="0">
            <a:spAutoFit/>
          </a:bodyPr>
          <a:lstStyle/>
          <a:p>
            <a:pPr algn="ctr">
              <a:lnSpc>
                <a:spcPts val="9799"/>
              </a:lnSpc>
            </a:pPr>
            <a:r>
              <a:rPr lang="en-US" sz="6999">
                <a:solidFill>
                  <a:srgbClr val="000000"/>
                </a:solidFill>
                <a:latin typeface="Dosis Extra Bold"/>
              </a:rPr>
              <a:t>SYSTEM IMPLEMENTATION</a:t>
            </a:r>
          </a:p>
        </p:txBody>
      </p:sp>
      <p:sp>
        <p:nvSpPr>
          <p:cNvPr name="TextBox 7" id="7"/>
          <p:cNvSpPr txBox="true"/>
          <p:nvPr/>
        </p:nvSpPr>
        <p:spPr>
          <a:xfrm rot="0">
            <a:off x="427454" y="1497348"/>
            <a:ext cx="17352807" cy="766446"/>
          </a:xfrm>
          <a:prstGeom prst="rect">
            <a:avLst/>
          </a:prstGeom>
        </p:spPr>
        <p:txBody>
          <a:bodyPr anchor="t" rtlCol="false" tIns="0" lIns="0" bIns="0" rIns="0">
            <a:spAutoFit/>
          </a:bodyPr>
          <a:lstStyle/>
          <a:p>
            <a:pPr algn="just">
              <a:lnSpc>
                <a:spcPts val="6399"/>
              </a:lnSpc>
            </a:pPr>
            <a:r>
              <a:rPr lang="en-US" sz="3999">
                <a:solidFill>
                  <a:srgbClr val="000000"/>
                </a:solidFill>
                <a:latin typeface="Caladea"/>
              </a:rPr>
              <a:t> </a:t>
            </a:r>
            <a:r>
              <a:rPr lang="en-US" sz="3999">
                <a:solidFill>
                  <a:srgbClr val="000000"/>
                </a:solidFill>
                <a:latin typeface="Caladea Bold"/>
              </a:rPr>
              <a:t>WHAT WE KNOW?</a:t>
            </a:r>
          </a:p>
        </p:txBody>
      </p:sp>
      <p:sp>
        <p:nvSpPr>
          <p:cNvPr name="TextBox 8" id="8"/>
          <p:cNvSpPr txBox="true"/>
          <p:nvPr/>
        </p:nvSpPr>
        <p:spPr>
          <a:xfrm rot="0">
            <a:off x="8446079" y="2239674"/>
            <a:ext cx="1676400" cy="3433445"/>
          </a:xfrm>
          <a:prstGeom prst="rect">
            <a:avLst/>
          </a:prstGeom>
        </p:spPr>
        <p:txBody>
          <a:bodyPr anchor="t" rtlCol="false" tIns="0" lIns="0" bIns="0" rIns="0">
            <a:spAutoFit/>
          </a:bodyPr>
          <a:lstStyle/>
          <a:p>
            <a:pPr algn="ctr">
              <a:lnSpc>
                <a:spcPts val="28000"/>
              </a:lnSpc>
            </a:pPr>
            <a:r>
              <a:rPr lang="en-US" sz="20000">
                <a:solidFill>
                  <a:srgbClr val="054F38"/>
                </a:solidFill>
                <a:latin typeface="Archivo Black"/>
              </a:rPr>
              <a:t>&gt;</a:t>
            </a:r>
          </a:p>
        </p:txBody>
      </p:sp>
      <p:sp>
        <p:nvSpPr>
          <p:cNvPr name="TextBox 9" id="9"/>
          <p:cNvSpPr txBox="true"/>
          <p:nvPr/>
        </p:nvSpPr>
        <p:spPr>
          <a:xfrm rot="0">
            <a:off x="1456167" y="2901979"/>
            <a:ext cx="6397877" cy="2485618"/>
          </a:xfrm>
          <a:prstGeom prst="rect">
            <a:avLst/>
          </a:prstGeom>
        </p:spPr>
        <p:txBody>
          <a:bodyPr anchor="t" rtlCol="false" tIns="0" lIns="0" bIns="0" rIns="0">
            <a:spAutoFit/>
          </a:bodyPr>
          <a:lstStyle/>
          <a:p>
            <a:pPr>
              <a:lnSpc>
                <a:spcPts val="4980"/>
              </a:lnSpc>
            </a:pPr>
            <a:r>
              <a:rPr lang="en-US" sz="3557">
                <a:solidFill>
                  <a:srgbClr val="FFFFFF"/>
                </a:solidFill>
                <a:latin typeface="Caladea Bold"/>
              </a:rPr>
              <a:t>when motor drives water</a:t>
            </a:r>
          </a:p>
          <a:p>
            <a:pPr marL="768000" indent="-384000" lvl="1">
              <a:lnSpc>
                <a:spcPts val="4980"/>
              </a:lnSpc>
              <a:buFont typeface="Arial"/>
              <a:buChar char="•"/>
            </a:pPr>
            <a:r>
              <a:rPr lang="en-US" sz="3557">
                <a:solidFill>
                  <a:srgbClr val="FFFFFF"/>
                </a:solidFill>
                <a:latin typeface="Caladea Bold"/>
              </a:rPr>
              <a:t>Work done</a:t>
            </a:r>
          </a:p>
          <a:p>
            <a:pPr marL="768000" indent="-384000" lvl="1">
              <a:lnSpc>
                <a:spcPts val="4980"/>
              </a:lnSpc>
              <a:buFont typeface="Arial"/>
              <a:buChar char="•"/>
            </a:pPr>
            <a:r>
              <a:rPr lang="en-US" sz="3557">
                <a:solidFill>
                  <a:srgbClr val="FFFFFF"/>
                </a:solidFill>
                <a:latin typeface="Caladea Bold"/>
              </a:rPr>
              <a:t>Power</a:t>
            </a:r>
          </a:p>
          <a:p>
            <a:pPr marL="768000" indent="-384000" lvl="1">
              <a:lnSpc>
                <a:spcPts val="4980"/>
              </a:lnSpc>
              <a:buFont typeface="Arial"/>
              <a:buChar char="•"/>
            </a:pPr>
            <a:r>
              <a:rPr lang="en-US" sz="3557">
                <a:solidFill>
                  <a:srgbClr val="FFFFFF"/>
                </a:solidFill>
                <a:latin typeface="Caladea Bold"/>
              </a:rPr>
              <a:t>Voltage</a:t>
            </a:r>
            <a:r>
              <a:rPr lang="en-US" sz="3557">
                <a:solidFill>
                  <a:srgbClr val="FFFFFF"/>
                </a:solidFill>
                <a:latin typeface="Caladea Bold"/>
              </a:rPr>
              <a:t> </a:t>
            </a:r>
          </a:p>
        </p:txBody>
      </p:sp>
      <p:sp>
        <p:nvSpPr>
          <p:cNvPr name="TextBox 10" id="10"/>
          <p:cNvSpPr txBox="true"/>
          <p:nvPr/>
        </p:nvSpPr>
        <p:spPr>
          <a:xfrm rot="0">
            <a:off x="10627410" y="5596919"/>
            <a:ext cx="6474835" cy="990600"/>
          </a:xfrm>
          <a:prstGeom prst="rect">
            <a:avLst/>
          </a:prstGeom>
        </p:spPr>
        <p:txBody>
          <a:bodyPr anchor="t" rtlCol="false" tIns="0" lIns="0" bIns="0" rIns="0">
            <a:spAutoFit/>
          </a:bodyPr>
          <a:lstStyle/>
          <a:p>
            <a:pPr algn="ctr">
              <a:lnSpc>
                <a:spcPts val="7800"/>
              </a:lnSpc>
              <a:spcBef>
                <a:spcPct val="0"/>
              </a:spcBef>
            </a:pPr>
          </a:p>
        </p:txBody>
      </p:sp>
      <p:sp>
        <p:nvSpPr>
          <p:cNvPr name="TextBox 11" id="11"/>
          <p:cNvSpPr txBox="true"/>
          <p:nvPr/>
        </p:nvSpPr>
        <p:spPr>
          <a:xfrm rot="0">
            <a:off x="10797673" y="2892454"/>
            <a:ext cx="6631890" cy="2524125"/>
          </a:xfrm>
          <a:prstGeom prst="rect">
            <a:avLst/>
          </a:prstGeom>
        </p:spPr>
        <p:txBody>
          <a:bodyPr anchor="t" rtlCol="false" tIns="0" lIns="0" bIns="0" rIns="0">
            <a:spAutoFit/>
          </a:bodyPr>
          <a:lstStyle/>
          <a:p>
            <a:pPr>
              <a:lnSpc>
                <a:spcPts val="5039"/>
              </a:lnSpc>
            </a:pPr>
            <a:r>
              <a:rPr lang="en-US" sz="3599">
                <a:solidFill>
                  <a:srgbClr val="FFFFFF"/>
                </a:solidFill>
                <a:latin typeface="Caladea Bold"/>
              </a:rPr>
              <a:t>work motor doesn't drive water</a:t>
            </a:r>
          </a:p>
          <a:p>
            <a:pPr marL="777238" indent="-388619" lvl="1">
              <a:lnSpc>
                <a:spcPts val="5039"/>
              </a:lnSpc>
              <a:buFont typeface="Arial"/>
              <a:buChar char="•"/>
            </a:pPr>
            <a:r>
              <a:rPr lang="en-US" sz="3599">
                <a:solidFill>
                  <a:srgbClr val="FFFFFF"/>
                </a:solidFill>
                <a:latin typeface="Caladea Bold"/>
              </a:rPr>
              <a:t>Work done</a:t>
            </a:r>
          </a:p>
          <a:p>
            <a:pPr marL="777238" indent="-388619" lvl="1">
              <a:lnSpc>
                <a:spcPts val="5039"/>
              </a:lnSpc>
              <a:buFont typeface="Arial"/>
              <a:buChar char="•"/>
            </a:pPr>
            <a:r>
              <a:rPr lang="en-US" sz="3599">
                <a:solidFill>
                  <a:srgbClr val="FFFFFF"/>
                </a:solidFill>
                <a:latin typeface="Caladea Bold"/>
              </a:rPr>
              <a:t>Power</a:t>
            </a:r>
          </a:p>
          <a:p>
            <a:pPr marL="777238" indent="-388619" lvl="1">
              <a:lnSpc>
                <a:spcPts val="5039"/>
              </a:lnSpc>
              <a:buFont typeface="Arial"/>
              <a:buChar char="•"/>
            </a:pPr>
            <a:r>
              <a:rPr lang="en-US" sz="3599">
                <a:solidFill>
                  <a:srgbClr val="FFFFFF"/>
                </a:solidFill>
                <a:latin typeface="Caladea Bold"/>
              </a:rPr>
              <a:t>Voltage</a:t>
            </a:r>
          </a:p>
        </p:txBody>
      </p:sp>
      <p:sp>
        <p:nvSpPr>
          <p:cNvPr name="TextBox 12" id="12"/>
          <p:cNvSpPr txBox="true"/>
          <p:nvPr/>
        </p:nvSpPr>
        <p:spPr>
          <a:xfrm rot="0">
            <a:off x="196786" y="6135511"/>
            <a:ext cx="17402738" cy="3715004"/>
          </a:xfrm>
          <a:prstGeom prst="rect">
            <a:avLst/>
          </a:prstGeom>
        </p:spPr>
        <p:txBody>
          <a:bodyPr anchor="t" rtlCol="false" tIns="0" lIns="0" bIns="0" rIns="0">
            <a:spAutoFit/>
          </a:bodyPr>
          <a:lstStyle/>
          <a:p>
            <a:pPr>
              <a:lnSpc>
                <a:spcPts val="6439"/>
              </a:lnSpc>
            </a:pPr>
            <a:r>
              <a:rPr lang="en-US" sz="3999">
                <a:solidFill>
                  <a:srgbClr val="000000"/>
                </a:solidFill>
                <a:latin typeface="Caladea Bold"/>
              </a:rPr>
              <a:t> WHAT WE CAN DO?</a:t>
            </a:r>
          </a:p>
          <a:p>
            <a:pPr>
              <a:lnSpc>
                <a:spcPts val="5796"/>
              </a:lnSpc>
            </a:pPr>
            <a:r>
              <a:rPr lang="en-US" sz="3600">
                <a:solidFill>
                  <a:srgbClr val="000000"/>
                </a:solidFill>
                <a:latin typeface="Caladea"/>
              </a:rPr>
              <a:t>We can use a resistor across the motor and find the voltage drop at both the situations, setting a threshold for the motor voltage. The resister value is calculated using multimeter and implemented on the code. The moisture threshold and the motor threshold are decided after visually seeing.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658407" y="1463040"/>
            <a:ext cx="8229600" cy="8229600"/>
          </a:xfrm>
          <a:prstGeom prst="rect">
            <a:avLst/>
          </a:prstGeom>
        </p:spPr>
      </p:pic>
      <p:sp>
        <p:nvSpPr>
          <p:cNvPr name="TextBox 3" id="3"/>
          <p:cNvSpPr txBox="true"/>
          <p:nvPr/>
        </p:nvSpPr>
        <p:spPr>
          <a:xfrm rot="0">
            <a:off x="416056" y="895350"/>
            <a:ext cx="9545914" cy="9231630"/>
          </a:xfrm>
          <a:prstGeom prst="rect">
            <a:avLst/>
          </a:prstGeom>
        </p:spPr>
        <p:txBody>
          <a:bodyPr anchor="t" rtlCol="false" tIns="0" lIns="0" bIns="0" rIns="0">
            <a:spAutoFit/>
          </a:bodyPr>
          <a:lstStyle/>
          <a:p>
            <a:pPr>
              <a:lnSpc>
                <a:spcPts val="4860"/>
              </a:lnSpc>
            </a:pPr>
            <a:r>
              <a:rPr lang="en-US" sz="3000">
                <a:solidFill>
                  <a:srgbClr val="FFFFFF"/>
                </a:solidFill>
                <a:latin typeface="Caladea"/>
              </a:rPr>
              <a:t>1. START</a:t>
            </a:r>
          </a:p>
          <a:p>
            <a:pPr>
              <a:lnSpc>
                <a:spcPts val="4860"/>
              </a:lnSpc>
            </a:pPr>
            <a:r>
              <a:rPr lang="en-US" sz="3000">
                <a:solidFill>
                  <a:srgbClr val="FFFFFF"/>
                </a:solidFill>
                <a:latin typeface="Caladea"/>
              </a:rPr>
              <a:t>2. SENSOR MEASURES THE MOISTURE LEVEL</a:t>
            </a:r>
          </a:p>
          <a:p>
            <a:pPr>
              <a:lnSpc>
                <a:spcPts val="4860"/>
              </a:lnSpc>
            </a:pPr>
            <a:r>
              <a:rPr lang="en-US" sz="3000">
                <a:solidFill>
                  <a:srgbClr val="FFFFFF"/>
                </a:solidFill>
                <a:latin typeface="Caladea"/>
              </a:rPr>
              <a:t>3. IF VALUE &gt; MOISTURE THRESHOLD </a:t>
            </a:r>
          </a:p>
          <a:p>
            <a:pPr>
              <a:lnSpc>
                <a:spcPts val="4860"/>
              </a:lnSpc>
            </a:pPr>
            <a:r>
              <a:rPr lang="en-US" sz="3000">
                <a:solidFill>
                  <a:srgbClr val="FFFFFF"/>
                </a:solidFill>
                <a:latin typeface="Caladea"/>
              </a:rPr>
              <a:t>      3.1. RELAY- ON</a:t>
            </a:r>
          </a:p>
          <a:p>
            <a:pPr>
              <a:lnSpc>
                <a:spcPts val="4860"/>
              </a:lnSpc>
            </a:pPr>
            <a:r>
              <a:rPr lang="en-US" sz="3000">
                <a:solidFill>
                  <a:srgbClr val="FFFFFF"/>
                </a:solidFill>
                <a:latin typeface="Caladea"/>
              </a:rPr>
              <a:t>      3.2.  CHECK VOLTAGE ACROSS RESISTOR</a:t>
            </a:r>
          </a:p>
          <a:p>
            <a:pPr>
              <a:lnSpc>
                <a:spcPts val="4860"/>
              </a:lnSpc>
            </a:pPr>
            <a:r>
              <a:rPr lang="en-US" sz="3000">
                <a:solidFill>
                  <a:srgbClr val="FFFFFF"/>
                </a:solidFill>
                <a:latin typeface="Caladea"/>
              </a:rPr>
              <a:t>      3. 3.  IF VOLTAGE&gt; VOLTAGE THRESHOLD</a:t>
            </a:r>
          </a:p>
          <a:p>
            <a:pPr>
              <a:lnSpc>
                <a:spcPts val="4860"/>
              </a:lnSpc>
            </a:pPr>
            <a:r>
              <a:rPr lang="en-US" sz="3000">
                <a:solidFill>
                  <a:srgbClr val="FFFFFF"/>
                </a:solidFill>
                <a:latin typeface="Caladea"/>
              </a:rPr>
              <a:t>               3.3.1 RELAY- ON</a:t>
            </a:r>
          </a:p>
          <a:p>
            <a:pPr>
              <a:lnSpc>
                <a:spcPts val="4860"/>
              </a:lnSpc>
            </a:pPr>
            <a:r>
              <a:rPr lang="en-US" sz="3000">
                <a:solidFill>
                  <a:srgbClr val="FFFFFF"/>
                </a:solidFill>
                <a:latin typeface="Caladea"/>
              </a:rPr>
              <a:t>               3.3.2 WATER TILL VALUE REACHES THRESHOLD                                               </a:t>
            </a:r>
          </a:p>
          <a:p>
            <a:pPr>
              <a:lnSpc>
                <a:spcPts val="4860"/>
              </a:lnSpc>
            </a:pPr>
            <a:r>
              <a:rPr lang="en-US" sz="3000">
                <a:solidFill>
                  <a:srgbClr val="FFFFFF"/>
                </a:solidFill>
                <a:latin typeface="Caladea"/>
              </a:rPr>
              <a:t>       3. 4.  IF VOLTAGE &lt; VOLTAGE THRESHOLD         </a:t>
            </a:r>
          </a:p>
          <a:p>
            <a:pPr>
              <a:lnSpc>
                <a:spcPts val="4860"/>
              </a:lnSpc>
            </a:pPr>
            <a:r>
              <a:rPr lang="en-US" sz="3000">
                <a:solidFill>
                  <a:srgbClr val="FFFFFF"/>
                </a:solidFill>
                <a:latin typeface="Caladea"/>
              </a:rPr>
              <a:t>               3.4.1. RELAY- OFF</a:t>
            </a:r>
          </a:p>
          <a:p>
            <a:pPr>
              <a:lnSpc>
                <a:spcPts val="4860"/>
              </a:lnSpc>
            </a:pPr>
            <a:r>
              <a:rPr lang="en-US" sz="3000">
                <a:solidFill>
                  <a:srgbClr val="FFFFFF"/>
                </a:solidFill>
                <a:latin typeface="Caladea"/>
              </a:rPr>
              <a:t>               3.4.2. BUZZER ON FOR 10 SECONDS</a:t>
            </a:r>
          </a:p>
          <a:p>
            <a:pPr>
              <a:lnSpc>
                <a:spcPts val="4860"/>
              </a:lnSpc>
            </a:pPr>
            <a:r>
              <a:rPr lang="en-US" sz="3000">
                <a:solidFill>
                  <a:srgbClr val="FFFFFF"/>
                </a:solidFill>
                <a:latin typeface="Caladea"/>
              </a:rPr>
              <a:t>               3.4.3. BUZZER OFF</a:t>
            </a:r>
          </a:p>
          <a:p>
            <a:pPr>
              <a:lnSpc>
                <a:spcPts val="4860"/>
              </a:lnSpc>
            </a:pPr>
            <a:r>
              <a:rPr lang="en-US" sz="3000">
                <a:solidFill>
                  <a:srgbClr val="FFFFFF"/>
                </a:solidFill>
                <a:latin typeface="Caladea"/>
              </a:rPr>
              <a:t>4. IF VALUE &lt; MOISTURE THRESHOLD </a:t>
            </a:r>
          </a:p>
          <a:p>
            <a:pPr>
              <a:lnSpc>
                <a:spcPts val="4860"/>
              </a:lnSpc>
            </a:pPr>
            <a:r>
              <a:rPr lang="en-US" sz="3000">
                <a:solidFill>
                  <a:srgbClr val="FFFFFF"/>
                </a:solidFill>
                <a:latin typeface="Caladea"/>
              </a:rPr>
              <a:t>                 4.1 RELAY- OFF   </a:t>
            </a:r>
          </a:p>
          <a:p>
            <a:pPr>
              <a:lnSpc>
                <a:spcPts val="4860"/>
              </a:lnSpc>
            </a:pPr>
            <a:r>
              <a:rPr lang="en-US" sz="3000">
                <a:solidFill>
                  <a:srgbClr val="FFFFFF"/>
                </a:solidFill>
                <a:latin typeface="Caladea"/>
              </a:rPr>
              <a:t> 5. STOP</a:t>
            </a:r>
          </a:p>
        </p:txBody>
      </p:sp>
      <p:sp>
        <p:nvSpPr>
          <p:cNvPr name="TextBox 4" id="4"/>
          <p:cNvSpPr txBox="true"/>
          <p:nvPr/>
        </p:nvSpPr>
        <p:spPr>
          <a:xfrm rot="0">
            <a:off x="233600" y="57150"/>
            <a:ext cx="17654408" cy="971550"/>
          </a:xfrm>
          <a:prstGeom prst="rect">
            <a:avLst/>
          </a:prstGeom>
        </p:spPr>
        <p:txBody>
          <a:bodyPr anchor="t" rtlCol="false" tIns="0" lIns="0" bIns="0" rIns="0">
            <a:spAutoFit/>
          </a:bodyPr>
          <a:lstStyle/>
          <a:p>
            <a:pPr algn="ctr">
              <a:lnSpc>
                <a:spcPts val="7800"/>
              </a:lnSpc>
              <a:spcBef>
                <a:spcPct val="0"/>
              </a:spcBef>
            </a:pPr>
            <a:r>
              <a:rPr lang="en-US" sz="6000">
                <a:solidFill>
                  <a:srgbClr val="FFFFFF"/>
                </a:solidFill>
                <a:latin typeface="Dosis Extra Bold Bold"/>
              </a:rPr>
              <a:t>PROPOSED SYSTEM- </a:t>
            </a:r>
            <a:r>
              <a:rPr lang="en-US" sz="6000">
                <a:solidFill>
                  <a:srgbClr val="FFFFFF"/>
                </a:solidFill>
                <a:latin typeface="Dosis Extra Bold Bold"/>
              </a:rPr>
              <a:t>ALGORITHM: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29719" y="2749751"/>
            <a:ext cx="1464001" cy="1350541"/>
          </a:xfrm>
          <a:prstGeom prst="rect">
            <a:avLst/>
          </a:prstGeom>
        </p:spPr>
      </p:pic>
      <p:sp>
        <p:nvSpPr>
          <p:cNvPr name="TextBox 3" id="3"/>
          <p:cNvSpPr txBox="true"/>
          <p:nvPr/>
        </p:nvSpPr>
        <p:spPr>
          <a:xfrm rot="0">
            <a:off x="480908" y="690951"/>
            <a:ext cx="10125195" cy="1207134"/>
          </a:xfrm>
          <a:prstGeom prst="rect">
            <a:avLst/>
          </a:prstGeom>
        </p:spPr>
        <p:txBody>
          <a:bodyPr anchor="t" rtlCol="false" tIns="0" lIns="0" bIns="0" rIns="0">
            <a:spAutoFit/>
          </a:bodyPr>
          <a:lstStyle/>
          <a:p>
            <a:pPr algn="ctr">
              <a:lnSpc>
                <a:spcPts val="9800"/>
              </a:lnSpc>
            </a:pPr>
            <a:r>
              <a:rPr lang="en-US" sz="7000">
                <a:solidFill>
                  <a:srgbClr val="000000"/>
                </a:solidFill>
                <a:latin typeface="Dosis Extra Bold"/>
              </a:rPr>
              <a:t>WHAT OUR SYSTEM DOES ?</a:t>
            </a:r>
          </a:p>
        </p:txBody>
      </p:sp>
      <p:sp>
        <p:nvSpPr>
          <p:cNvPr name="TextBox 4" id="4"/>
          <p:cNvSpPr txBox="true"/>
          <p:nvPr/>
        </p:nvSpPr>
        <p:spPr>
          <a:xfrm rot="0">
            <a:off x="1989748" y="2950677"/>
            <a:ext cx="16731505" cy="848996"/>
          </a:xfrm>
          <a:prstGeom prst="rect">
            <a:avLst/>
          </a:prstGeom>
        </p:spPr>
        <p:txBody>
          <a:bodyPr anchor="t" rtlCol="false" tIns="0" lIns="0" bIns="0" rIns="0">
            <a:spAutoFit/>
          </a:bodyPr>
          <a:lstStyle/>
          <a:p>
            <a:pPr>
              <a:lnSpc>
                <a:spcPts val="7039"/>
              </a:lnSpc>
            </a:pPr>
            <a:r>
              <a:rPr lang="en-US" sz="4399">
                <a:solidFill>
                  <a:srgbClr val="000000"/>
                </a:solidFill>
                <a:latin typeface="Caladea"/>
              </a:rPr>
              <a:t>Checks the moisture level of the soil and water the plant accordingly .</a:t>
            </a:r>
          </a:p>
        </p:txBody>
      </p:sp>
      <p:sp>
        <p:nvSpPr>
          <p:cNvPr name="TextBox 5" id="5"/>
          <p:cNvSpPr txBox="true"/>
          <p:nvPr/>
        </p:nvSpPr>
        <p:spPr>
          <a:xfrm rot="0">
            <a:off x="1989748" y="5358052"/>
            <a:ext cx="16731505" cy="760731"/>
          </a:xfrm>
          <a:prstGeom prst="rect">
            <a:avLst/>
          </a:prstGeom>
        </p:spPr>
        <p:txBody>
          <a:bodyPr anchor="t" rtlCol="false" tIns="0" lIns="0" bIns="0" rIns="0">
            <a:spAutoFit/>
          </a:bodyPr>
          <a:lstStyle/>
          <a:p>
            <a:pPr>
              <a:lnSpc>
                <a:spcPts val="6159"/>
              </a:lnSpc>
            </a:pPr>
            <a:r>
              <a:rPr lang="en-US" sz="4399">
                <a:solidFill>
                  <a:srgbClr val="000000"/>
                </a:solidFill>
                <a:latin typeface="Caladea"/>
              </a:rPr>
              <a:t>Alerts us using buzzer if the drum is empty and the plant needs water.</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29719" y="5048541"/>
            <a:ext cx="1464001" cy="1350541"/>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518" t="5365" r="13553" b="6988"/>
          <a:stretch>
            <a:fillRect/>
          </a:stretch>
        </p:blipFill>
        <p:spPr>
          <a:xfrm flipH="false" flipV="false" rot="-5400000">
            <a:off x="5328057" y="-1084211"/>
            <a:ext cx="8010631" cy="13387112"/>
          </a:xfrm>
          <a:prstGeom prst="rect">
            <a:avLst/>
          </a:prstGeom>
        </p:spPr>
      </p:pic>
      <p:sp>
        <p:nvSpPr>
          <p:cNvPr name="TextBox 3" id="3"/>
          <p:cNvSpPr txBox="true"/>
          <p:nvPr/>
        </p:nvSpPr>
        <p:spPr>
          <a:xfrm rot="0">
            <a:off x="531124" y="210361"/>
            <a:ext cx="17202373" cy="971550"/>
          </a:xfrm>
          <a:prstGeom prst="rect">
            <a:avLst/>
          </a:prstGeom>
        </p:spPr>
        <p:txBody>
          <a:bodyPr anchor="t" rtlCol="false" tIns="0" lIns="0" bIns="0" rIns="0">
            <a:spAutoFit/>
          </a:bodyPr>
          <a:lstStyle/>
          <a:p>
            <a:pPr algn="ctr">
              <a:lnSpc>
                <a:spcPts val="7800"/>
              </a:lnSpc>
              <a:spcBef>
                <a:spcPct val="0"/>
              </a:spcBef>
            </a:pPr>
            <a:r>
              <a:rPr lang="en-US" sz="6000">
                <a:solidFill>
                  <a:srgbClr val="FFFFFF"/>
                </a:solidFill>
                <a:latin typeface="Dosis Extra Bold Bold"/>
              </a:rPr>
              <a:t>PROPOSED SYSTEM- HARDWARE SKETCH</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5BC084"/>
        </a:solidFill>
      </p:bgPr>
    </p:bg>
    <p:spTree>
      <p:nvGrpSpPr>
        <p:cNvPr id="1" name=""/>
        <p:cNvGrpSpPr/>
        <p:nvPr/>
      </p:nvGrpSpPr>
      <p:grpSpPr>
        <a:xfrm>
          <a:off x="0" y="0"/>
          <a:ext cx="0" cy="0"/>
          <a:chOff x="0" y="0"/>
          <a:chExt cx="0" cy="0"/>
        </a:xfrm>
      </p:grpSpPr>
      <p:grpSp>
        <p:nvGrpSpPr>
          <p:cNvPr name="Group 2" id="2"/>
          <p:cNvGrpSpPr/>
          <p:nvPr/>
        </p:nvGrpSpPr>
        <p:grpSpPr>
          <a:xfrm rot="0">
            <a:off x="0" y="0"/>
            <a:ext cx="8769923" cy="10287000"/>
            <a:chOff x="0" y="0"/>
            <a:chExt cx="2966616" cy="3479800"/>
          </a:xfrm>
        </p:grpSpPr>
        <p:sp>
          <p:nvSpPr>
            <p:cNvPr name="Freeform 3" id="3"/>
            <p:cNvSpPr/>
            <p:nvPr/>
          </p:nvSpPr>
          <p:spPr>
            <a:xfrm>
              <a:off x="0" y="0"/>
              <a:ext cx="2966616" cy="3479800"/>
            </a:xfrm>
            <a:custGeom>
              <a:avLst/>
              <a:gdLst/>
              <a:ahLst/>
              <a:cxnLst/>
              <a:rect r="r" b="b" t="t" l="l"/>
              <a:pathLst>
                <a:path h="3479800" w="2966616">
                  <a:moveTo>
                    <a:pt x="0" y="0"/>
                  </a:moveTo>
                  <a:lnTo>
                    <a:pt x="2966616" y="0"/>
                  </a:lnTo>
                  <a:lnTo>
                    <a:pt x="2966616" y="3479800"/>
                  </a:lnTo>
                  <a:lnTo>
                    <a:pt x="0" y="3479800"/>
                  </a:lnTo>
                  <a:close/>
                </a:path>
              </a:pathLst>
            </a:custGeom>
            <a:solidFill>
              <a:srgbClr val="213B3A"/>
            </a:solidFill>
          </p:spPr>
        </p:sp>
      </p:grpSp>
      <p:sp>
        <p:nvSpPr>
          <p:cNvPr name="TextBox 4" id="4"/>
          <p:cNvSpPr txBox="true"/>
          <p:nvPr/>
        </p:nvSpPr>
        <p:spPr>
          <a:xfrm rot="0">
            <a:off x="316146" y="1723741"/>
            <a:ext cx="7853286" cy="6539103"/>
          </a:xfrm>
          <a:prstGeom prst="rect">
            <a:avLst/>
          </a:prstGeom>
        </p:spPr>
        <p:txBody>
          <a:bodyPr anchor="t" rtlCol="false" tIns="0" lIns="0" bIns="0" rIns="0">
            <a:spAutoFit/>
          </a:bodyPr>
          <a:lstStyle/>
          <a:p>
            <a:pPr algn="just" marL="777240" indent="-388620" lvl="1">
              <a:lnSpc>
                <a:spcPts val="5796"/>
              </a:lnSpc>
              <a:buFont typeface="Arial"/>
              <a:buChar char="•"/>
            </a:pPr>
            <a:r>
              <a:rPr lang="en-US" sz="3600">
                <a:solidFill>
                  <a:srgbClr val="FFFFFF"/>
                </a:solidFill>
                <a:latin typeface="Caladea"/>
              </a:rPr>
              <a:t>The controllers to the Arduino were quite challenging, because of a single mistake can damage any electrical part.</a:t>
            </a:r>
          </a:p>
          <a:p>
            <a:pPr algn="just">
              <a:lnSpc>
                <a:spcPts val="5796"/>
              </a:lnSpc>
            </a:pPr>
          </a:p>
          <a:p>
            <a:pPr algn="just" marL="777240" indent="-388620" lvl="1">
              <a:lnSpc>
                <a:spcPts val="5796"/>
              </a:lnSpc>
              <a:buFont typeface="Arial"/>
              <a:buChar char="•"/>
            </a:pPr>
            <a:r>
              <a:rPr lang="en-US" sz="3600">
                <a:solidFill>
                  <a:srgbClr val="FFFFFF"/>
                </a:solidFill>
                <a:latin typeface="Caladea"/>
              </a:rPr>
              <a:t>The 9V DC batteries used in this project drained quickly.</a:t>
            </a:r>
          </a:p>
          <a:p>
            <a:pPr algn="just">
              <a:lnSpc>
                <a:spcPts val="5796"/>
              </a:lnSpc>
            </a:pPr>
          </a:p>
          <a:p>
            <a:pPr algn="just" marL="777240" indent="-388620" lvl="1">
              <a:lnSpc>
                <a:spcPts val="5796"/>
              </a:lnSpc>
              <a:buFont typeface="Arial"/>
              <a:buChar char="•"/>
            </a:pPr>
            <a:r>
              <a:rPr lang="en-US" sz="3600">
                <a:solidFill>
                  <a:srgbClr val="FFFFFF"/>
                </a:solidFill>
                <a:latin typeface="Caladea"/>
              </a:rPr>
              <a:t>Problems in arduino idle</a:t>
            </a:r>
          </a:p>
        </p:txBody>
      </p:sp>
      <p:sp>
        <p:nvSpPr>
          <p:cNvPr name="TextBox 5" id="5"/>
          <p:cNvSpPr txBox="true"/>
          <p:nvPr/>
        </p:nvSpPr>
        <p:spPr>
          <a:xfrm rot="0">
            <a:off x="316146" y="109889"/>
            <a:ext cx="8199083" cy="1197610"/>
          </a:xfrm>
          <a:prstGeom prst="rect">
            <a:avLst/>
          </a:prstGeom>
        </p:spPr>
        <p:txBody>
          <a:bodyPr anchor="t" rtlCol="false" tIns="0" lIns="0" bIns="0" rIns="0">
            <a:spAutoFit/>
          </a:bodyPr>
          <a:lstStyle/>
          <a:p>
            <a:pPr algn="ctr">
              <a:lnSpc>
                <a:spcPts val="9799"/>
              </a:lnSpc>
              <a:spcBef>
                <a:spcPct val="0"/>
              </a:spcBef>
            </a:pPr>
            <a:r>
              <a:rPr lang="en-US" sz="6999">
                <a:solidFill>
                  <a:srgbClr val="FFFFFF"/>
                </a:solidFill>
                <a:latin typeface="Dosis Extra Bold Bold"/>
              </a:rPr>
              <a:t>CHALLENGES   </a:t>
            </a:r>
          </a:p>
        </p:txBody>
      </p:sp>
      <p:sp>
        <p:nvSpPr>
          <p:cNvPr name="TextBox 6" id="6"/>
          <p:cNvSpPr txBox="true"/>
          <p:nvPr/>
        </p:nvSpPr>
        <p:spPr>
          <a:xfrm rot="0">
            <a:off x="8769923" y="1723741"/>
            <a:ext cx="9356928" cy="7044309"/>
          </a:xfrm>
          <a:prstGeom prst="rect">
            <a:avLst/>
          </a:prstGeom>
        </p:spPr>
        <p:txBody>
          <a:bodyPr anchor="t" rtlCol="false" tIns="0" lIns="0" bIns="0" rIns="0">
            <a:spAutoFit/>
          </a:bodyPr>
          <a:lstStyle/>
          <a:p>
            <a:pPr algn="just" marL="777240" indent="-388620" lvl="1">
              <a:lnSpc>
                <a:spcPts val="5796"/>
              </a:lnSpc>
              <a:buFont typeface="Arial"/>
              <a:buChar char="•"/>
            </a:pPr>
            <a:r>
              <a:rPr lang="en-US" sz="3600">
                <a:solidFill>
                  <a:srgbClr val="FFFFFF"/>
                </a:solidFill>
                <a:latin typeface="Caladea"/>
              </a:rPr>
              <a:t>The controllers were taken good care</a:t>
            </a:r>
            <a:r>
              <a:rPr lang="en-US" sz="3600">
                <a:solidFill>
                  <a:srgbClr val="FFFFFF"/>
                </a:solidFill>
                <a:latin typeface="Caladea"/>
              </a:rPr>
              <a:t> . They were kept away from water while experiment.  After the experiment they were packed and kept aside.</a:t>
            </a:r>
          </a:p>
          <a:p>
            <a:pPr>
              <a:lnSpc>
                <a:spcPts val="5796"/>
              </a:lnSpc>
            </a:pPr>
          </a:p>
          <a:p>
            <a:pPr marL="777240" indent="-388620" lvl="1">
              <a:lnSpc>
                <a:spcPts val="5796"/>
              </a:lnSpc>
              <a:buFont typeface="Arial"/>
              <a:buChar char="•"/>
            </a:pPr>
            <a:r>
              <a:rPr lang="en-US" sz="3600">
                <a:solidFill>
                  <a:srgbClr val="FFFFFF"/>
                </a:solidFill>
                <a:latin typeface="Caladea"/>
              </a:rPr>
              <a:t>They were replaced with 9V AC adaptor, for equal and continuous flow.</a:t>
            </a:r>
          </a:p>
          <a:p>
            <a:pPr>
              <a:lnSpc>
                <a:spcPts val="5040"/>
              </a:lnSpc>
            </a:pPr>
          </a:p>
          <a:p>
            <a:pPr marL="777240" indent="-388620" lvl="1">
              <a:lnSpc>
                <a:spcPts val="5040"/>
              </a:lnSpc>
              <a:buFont typeface="Arial"/>
              <a:buChar char="•"/>
            </a:pPr>
            <a:r>
              <a:rPr lang="en-US" sz="3600">
                <a:solidFill>
                  <a:srgbClr val="FFFFFF"/>
                </a:solidFill>
                <a:latin typeface="Caladea"/>
              </a:rPr>
              <a:t>Ardino idle was updated and downloaded from first.</a:t>
            </a:r>
          </a:p>
        </p:txBody>
      </p:sp>
      <p:sp>
        <p:nvSpPr>
          <p:cNvPr name="TextBox 7" id="7"/>
          <p:cNvSpPr txBox="true"/>
          <p:nvPr/>
        </p:nvSpPr>
        <p:spPr>
          <a:xfrm rot="0">
            <a:off x="8769923" y="109889"/>
            <a:ext cx="9356928" cy="1197610"/>
          </a:xfrm>
          <a:prstGeom prst="rect">
            <a:avLst/>
          </a:prstGeom>
        </p:spPr>
        <p:txBody>
          <a:bodyPr anchor="t" rtlCol="false" tIns="0" lIns="0" bIns="0" rIns="0">
            <a:spAutoFit/>
          </a:bodyPr>
          <a:lstStyle/>
          <a:p>
            <a:pPr algn="ctr">
              <a:lnSpc>
                <a:spcPts val="9799"/>
              </a:lnSpc>
            </a:pPr>
            <a:r>
              <a:rPr lang="en-US" sz="6999">
                <a:solidFill>
                  <a:srgbClr val="FFFFFF"/>
                </a:solidFill>
                <a:latin typeface="Dosis Extra Bold"/>
              </a:rPr>
              <a:t>SOLUTIONS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sp>
        <p:nvSpPr>
          <p:cNvPr name="TextBox 2" id="2"/>
          <p:cNvSpPr txBox="true"/>
          <p:nvPr/>
        </p:nvSpPr>
        <p:spPr>
          <a:xfrm rot="0">
            <a:off x="6850279" y="2045717"/>
            <a:ext cx="11087023" cy="7753985"/>
          </a:xfrm>
          <a:prstGeom prst="rect">
            <a:avLst/>
          </a:prstGeom>
        </p:spPr>
        <p:txBody>
          <a:bodyPr anchor="t" rtlCol="false" tIns="0" lIns="0" bIns="0" rIns="0">
            <a:spAutoFit/>
          </a:bodyPr>
          <a:lstStyle/>
          <a:p>
            <a:pPr algn="just">
              <a:lnSpc>
                <a:spcPts val="6269"/>
              </a:lnSpc>
            </a:pPr>
            <a:r>
              <a:rPr lang="en-US" sz="3799">
                <a:solidFill>
                  <a:srgbClr val="000000"/>
                </a:solidFill>
                <a:latin typeface="Caladea"/>
              </a:rPr>
              <a:t>The automatic irrigation system using Arduino UNO has been experimented and the results are promising for home plants. Hence this system can be used when we are on a vacation. This system is cost- efficient and easily portable.</a:t>
            </a:r>
          </a:p>
          <a:p>
            <a:pPr algn="just">
              <a:lnSpc>
                <a:spcPts val="6269"/>
              </a:lnSpc>
            </a:pPr>
          </a:p>
          <a:p>
            <a:pPr algn="just">
              <a:lnSpc>
                <a:spcPts val="6269"/>
              </a:lnSpc>
            </a:pPr>
            <a:r>
              <a:rPr lang="en-US" sz="3799">
                <a:solidFill>
                  <a:srgbClr val="000000"/>
                </a:solidFill>
                <a:latin typeface="Caladea"/>
              </a:rPr>
              <a:t>Finally, this project is tested and found to be working </a:t>
            </a:r>
          </a:p>
          <a:p>
            <a:pPr algn="just">
              <a:lnSpc>
                <a:spcPts val="6269"/>
              </a:lnSpc>
            </a:pPr>
            <a:r>
              <a:rPr lang="en-US" sz="3799">
                <a:solidFill>
                  <a:srgbClr val="000000"/>
                </a:solidFill>
                <a:latin typeface="Caladea"/>
              </a:rPr>
              <a:t>fine to minimize manpower and conserve time thereby </a:t>
            </a:r>
          </a:p>
          <a:p>
            <a:pPr algn="just">
              <a:lnSpc>
                <a:spcPts val="6269"/>
              </a:lnSpc>
            </a:pPr>
            <a:r>
              <a:rPr lang="en-US" sz="3799">
                <a:solidFill>
                  <a:srgbClr val="000000"/>
                </a:solidFill>
                <a:latin typeface="Caladea"/>
              </a:rPr>
              <a:t>making ours, a SMART GARDEN.</a:t>
            </a:r>
          </a:p>
          <a:p>
            <a:pPr>
              <a:lnSpc>
                <a:spcPts val="4759"/>
              </a:lnSpc>
            </a:pPr>
          </a:p>
        </p:txBody>
      </p:sp>
      <p:sp>
        <p:nvSpPr>
          <p:cNvPr name="TextBox 3" id="3"/>
          <p:cNvSpPr txBox="true"/>
          <p:nvPr/>
        </p:nvSpPr>
        <p:spPr>
          <a:xfrm rot="0">
            <a:off x="5632882" y="213995"/>
            <a:ext cx="12304421" cy="1467485"/>
          </a:xfrm>
          <a:prstGeom prst="rect">
            <a:avLst/>
          </a:prstGeom>
        </p:spPr>
        <p:txBody>
          <a:bodyPr anchor="t" rtlCol="false" tIns="0" lIns="0" bIns="0" rIns="0">
            <a:spAutoFit/>
          </a:bodyPr>
          <a:lstStyle/>
          <a:p>
            <a:pPr algn="ctr">
              <a:lnSpc>
                <a:spcPts val="12040"/>
              </a:lnSpc>
            </a:pPr>
            <a:r>
              <a:rPr lang="en-US" sz="8600">
                <a:solidFill>
                  <a:srgbClr val="000000"/>
                </a:solidFill>
                <a:latin typeface="Dosis Extra Bold"/>
              </a:rPr>
              <a:t>CONCLUSION</a:t>
            </a:r>
          </a:p>
        </p:txBody>
      </p:sp>
      <p:pic>
        <p:nvPicPr>
          <p:cNvPr name="Picture 4" id="4"/>
          <p:cNvPicPr>
            <a:picLocks noChangeAspect="true"/>
          </p:cNvPicPr>
          <p:nvPr/>
        </p:nvPicPr>
        <p:blipFill>
          <a:blip r:embed="rId2"/>
          <a:srcRect l="0" t="738" r="0" b="738"/>
          <a:stretch>
            <a:fillRect/>
          </a:stretch>
        </p:blipFill>
        <p:spPr>
          <a:xfrm flipH="false" flipV="false" rot="0">
            <a:off x="0" y="865054"/>
            <a:ext cx="6659016" cy="8393246"/>
          </a:xfrm>
          <a:prstGeom prst="rect">
            <a:avLst/>
          </a:prstGeom>
        </p:spPr>
      </p:pic>
      <p:grpSp>
        <p:nvGrpSpPr>
          <p:cNvPr name="Group 5" id="5"/>
          <p:cNvGrpSpPr/>
          <p:nvPr/>
        </p:nvGrpSpPr>
        <p:grpSpPr>
          <a:xfrm rot="0">
            <a:off x="0" y="0"/>
            <a:ext cx="6659016" cy="865054"/>
            <a:chOff x="0" y="0"/>
            <a:chExt cx="2252556" cy="292623"/>
          </a:xfrm>
        </p:grpSpPr>
        <p:sp>
          <p:nvSpPr>
            <p:cNvPr name="Freeform 6" id="6"/>
            <p:cNvSpPr/>
            <p:nvPr/>
          </p:nvSpPr>
          <p:spPr>
            <a:xfrm>
              <a:off x="0" y="0"/>
              <a:ext cx="2252556" cy="292623"/>
            </a:xfrm>
            <a:custGeom>
              <a:avLst/>
              <a:gdLst/>
              <a:ahLst/>
              <a:cxnLst/>
              <a:rect r="r" b="b" t="t" l="l"/>
              <a:pathLst>
                <a:path h="292623" w="2252556">
                  <a:moveTo>
                    <a:pt x="0" y="0"/>
                  </a:moveTo>
                  <a:lnTo>
                    <a:pt x="2252556" y="0"/>
                  </a:lnTo>
                  <a:lnTo>
                    <a:pt x="2252556" y="292623"/>
                  </a:lnTo>
                  <a:lnTo>
                    <a:pt x="0" y="292623"/>
                  </a:lnTo>
                  <a:close/>
                </a:path>
              </a:pathLst>
            </a:custGeom>
            <a:solidFill>
              <a:srgbClr val="054F38"/>
            </a:solidFill>
          </p:spPr>
        </p:sp>
      </p:grpSp>
      <p:grpSp>
        <p:nvGrpSpPr>
          <p:cNvPr name="Group 7" id="7"/>
          <p:cNvGrpSpPr/>
          <p:nvPr/>
        </p:nvGrpSpPr>
        <p:grpSpPr>
          <a:xfrm rot="0">
            <a:off x="0" y="9258300"/>
            <a:ext cx="6659016" cy="1028700"/>
            <a:chOff x="0" y="0"/>
            <a:chExt cx="2252556" cy="347980"/>
          </a:xfrm>
        </p:grpSpPr>
        <p:sp>
          <p:nvSpPr>
            <p:cNvPr name="Freeform 8" id="8"/>
            <p:cNvSpPr/>
            <p:nvPr/>
          </p:nvSpPr>
          <p:spPr>
            <a:xfrm>
              <a:off x="0" y="0"/>
              <a:ext cx="2252556" cy="347980"/>
            </a:xfrm>
            <a:custGeom>
              <a:avLst/>
              <a:gdLst/>
              <a:ahLst/>
              <a:cxnLst/>
              <a:rect r="r" b="b" t="t" l="l"/>
              <a:pathLst>
                <a:path h="347980" w="2252556">
                  <a:moveTo>
                    <a:pt x="0" y="0"/>
                  </a:moveTo>
                  <a:lnTo>
                    <a:pt x="2252556" y="0"/>
                  </a:lnTo>
                  <a:lnTo>
                    <a:pt x="2252556" y="347980"/>
                  </a:lnTo>
                  <a:lnTo>
                    <a:pt x="0" y="347980"/>
                  </a:lnTo>
                  <a:close/>
                </a:path>
              </a:pathLst>
            </a:custGeom>
            <a:solidFill>
              <a:srgbClr val="054F38"/>
            </a:solid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sp>
        <p:nvSpPr>
          <p:cNvPr name="TextBox 2" id="2"/>
          <p:cNvSpPr txBox="true"/>
          <p:nvPr/>
        </p:nvSpPr>
        <p:spPr>
          <a:xfrm rot="0">
            <a:off x="6028564" y="134212"/>
            <a:ext cx="5669756" cy="1197610"/>
          </a:xfrm>
          <a:prstGeom prst="rect">
            <a:avLst/>
          </a:prstGeom>
        </p:spPr>
        <p:txBody>
          <a:bodyPr anchor="t" rtlCol="false" tIns="0" lIns="0" bIns="0" rIns="0">
            <a:spAutoFit/>
          </a:bodyPr>
          <a:lstStyle/>
          <a:p>
            <a:pPr algn="ctr">
              <a:lnSpc>
                <a:spcPts val="9799"/>
              </a:lnSpc>
              <a:spcBef>
                <a:spcPct val="0"/>
              </a:spcBef>
            </a:pPr>
            <a:r>
              <a:rPr lang="en-US" sz="6999">
                <a:solidFill>
                  <a:srgbClr val="FFFFFF"/>
                </a:solidFill>
                <a:latin typeface="Dosis Extra Bold Bold"/>
              </a:rPr>
              <a:t>FUTURE SCOPE</a:t>
            </a:r>
          </a:p>
        </p:txBody>
      </p:sp>
      <p:pic>
        <p:nvPicPr>
          <p:cNvPr name="Picture 3" id="3"/>
          <p:cNvPicPr>
            <a:picLocks noChangeAspect="true"/>
          </p:cNvPicPr>
          <p:nvPr/>
        </p:nvPicPr>
        <p:blipFill>
          <a:blip r:embed="rId2"/>
          <a:srcRect l="0" t="0" r="0" b="0"/>
          <a:stretch>
            <a:fillRect/>
          </a:stretch>
        </p:blipFill>
        <p:spPr>
          <a:xfrm flipH="false" flipV="false" rot="0">
            <a:off x="13324275" y="5003221"/>
            <a:ext cx="4659787" cy="5113621"/>
          </a:xfrm>
          <a:prstGeom prst="rect">
            <a:avLst/>
          </a:prstGeom>
        </p:spPr>
      </p:pic>
      <p:sp>
        <p:nvSpPr>
          <p:cNvPr name="TextBox 4" id="4"/>
          <p:cNvSpPr txBox="true"/>
          <p:nvPr/>
        </p:nvSpPr>
        <p:spPr>
          <a:xfrm rot="0">
            <a:off x="420837" y="1246097"/>
            <a:ext cx="17025514" cy="8495157"/>
          </a:xfrm>
          <a:prstGeom prst="rect">
            <a:avLst/>
          </a:prstGeom>
        </p:spPr>
        <p:txBody>
          <a:bodyPr anchor="t" rtlCol="false" tIns="0" lIns="0" bIns="0" rIns="0">
            <a:spAutoFit/>
          </a:bodyPr>
          <a:lstStyle/>
          <a:p>
            <a:pPr algn="just">
              <a:lnSpc>
                <a:spcPts val="5184"/>
              </a:lnSpc>
            </a:pPr>
            <a:r>
              <a:rPr lang="en-US" sz="3600">
                <a:solidFill>
                  <a:srgbClr val="FFFFFF"/>
                </a:solidFill>
                <a:latin typeface="Caladea"/>
              </a:rPr>
              <a:t>This system can be expanded to include various other options in small scale as well as large scale. According to the researchers,</a:t>
            </a:r>
          </a:p>
          <a:p>
            <a:pPr algn="just">
              <a:lnSpc>
                <a:spcPts val="5184"/>
              </a:lnSpc>
            </a:pPr>
            <a:r>
              <a:rPr lang="en-US" sz="3600">
                <a:solidFill>
                  <a:srgbClr val="FFFFFF"/>
                </a:solidFill>
                <a:latin typeface="Caladea"/>
              </a:rPr>
              <a:t>                 “Early morning is the optimal time to water plants, avoiding the hottest part of the day when this will quickly evaporate and allowing a chance for plant roots to take in what they need. Late afternoon or early evening is ok for watering, so that the plants have time to drink up the water before the heat of the following day.” </a:t>
            </a:r>
          </a:p>
          <a:p>
            <a:pPr algn="just">
              <a:lnSpc>
                <a:spcPts val="5184"/>
              </a:lnSpc>
            </a:pPr>
          </a:p>
          <a:p>
            <a:pPr algn="just">
              <a:lnSpc>
                <a:spcPts val="5184"/>
              </a:lnSpc>
            </a:pPr>
            <a:r>
              <a:rPr lang="en-US" sz="3600">
                <a:solidFill>
                  <a:srgbClr val="FFFFFF"/>
                </a:solidFill>
                <a:latin typeface="Caladea"/>
              </a:rPr>
              <a:t>Hence, we can make our system work only during those</a:t>
            </a:r>
          </a:p>
          <a:p>
            <a:pPr algn="just">
              <a:lnSpc>
                <a:spcPts val="5184"/>
              </a:lnSpc>
            </a:pPr>
            <a:r>
              <a:rPr lang="en-US" sz="3600">
                <a:solidFill>
                  <a:srgbClr val="FFFFFF"/>
                </a:solidFill>
                <a:latin typeface="Caladea"/>
              </a:rPr>
              <a:t> times using RTC module. This can also be varied seasonally</a:t>
            </a:r>
          </a:p>
          <a:p>
            <a:pPr algn="just">
              <a:lnSpc>
                <a:spcPts val="5184"/>
              </a:lnSpc>
            </a:pPr>
            <a:r>
              <a:rPr lang="en-US" sz="3600">
                <a:solidFill>
                  <a:srgbClr val="FFFFFF"/>
                </a:solidFill>
                <a:latin typeface="Caladea"/>
              </a:rPr>
              <a:t> by using temperature and humidity sensor. Finally, we can </a:t>
            </a:r>
          </a:p>
          <a:p>
            <a:pPr algn="just">
              <a:lnSpc>
                <a:spcPts val="5184"/>
              </a:lnSpc>
            </a:pPr>
            <a:r>
              <a:rPr lang="en-US" sz="3600">
                <a:solidFill>
                  <a:srgbClr val="FFFFFF"/>
                </a:solidFill>
                <a:latin typeface="Caladea"/>
              </a:rPr>
              <a:t>our replace our resistive sensor with capacitive sensor to get </a:t>
            </a:r>
          </a:p>
          <a:p>
            <a:pPr algn="just">
              <a:lnSpc>
                <a:spcPts val="5184"/>
              </a:lnSpc>
            </a:pPr>
            <a:r>
              <a:rPr lang="en-US" sz="3600">
                <a:solidFill>
                  <a:srgbClr val="FFFFFF"/>
                </a:solidFill>
                <a:latin typeface="Caladea"/>
              </a:rPr>
              <a:t>more accurate results and work well for longer period of time.</a:t>
            </a:r>
          </a:p>
          <a:p>
            <a:pPr algn="just">
              <a:lnSpc>
                <a:spcPts val="5184"/>
              </a:lnSpc>
            </a:pPr>
            <a:r>
              <a:rPr lang="en-US" sz="3600">
                <a:solidFill>
                  <a:srgbClr val="FFFFFF"/>
                </a:solidFill>
                <a:latin typeface="Caladea"/>
              </a:rPr>
              <a:t> This project has even wider scopes to be dealt with.</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5BC084"/>
        </a:solidFill>
      </p:bgPr>
    </p:bg>
    <p:spTree>
      <p:nvGrpSpPr>
        <p:cNvPr id="1" name=""/>
        <p:cNvGrpSpPr/>
        <p:nvPr/>
      </p:nvGrpSpPr>
      <p:grpSpPr>
        <a:xfrm>
          <a:off x="0" y="0"/>
          <a:ext cx="0" cy="0"/>
          <a:chOff x="0" y="0"/>
          <a:chExt cx="0" cy="0"/>
        </a:xfrm>
      </p:grpSpPr>
      <p:sp>
        <p:nvSpPr>
          <p:cNvPr name="TextBox 2" id="2"/>
          <p:cNvSpPr txBox="true"/>
          <p:nvPr/>
        </p:nvSpPr>
        <p:spPr>
          <a:xfrm rot="0">
            <a:off x="336622" y="124459"/>
            <a:ext cx="17614756" cy="9120506"/>
          </a:xfrm>
          <a:prstGeom prst="rect">
            <a:avLst/>
          </a:prstGeom>
        </p:spPr>
        <p:txBody>
          <a:bodyPr anchor="t" rtlCol="false" tIns="0" lIns="0" bIns="0" rIns="0">
            <a:spAutoFit/>
          </a:bodyPr>
          <a:lstStyle/>
          <a:p>
            <a:pPr algn="ctr">
              <a:lnSpc>
                <a:spcPts val="9939"/>
              </a:lnSpc>
              <a:spcBef>
                <a:spcPct val="0"/>
              </a:spcBef>
            </a:pPr>
            <a:r>
              <a:rPr lang="en-US" sz="7099">
                <a:solidFill>
                  <a:srgbClr val="000000"/>
                </a:solidFill>
                <a:latin typeface="Dosis Extra Bold Bold"/>
              </a:rPr>
              <a:t>ABSTRACT</a:t>
            </a:r>
          </a:p>
          <a:p>
            <a:pPr algn="ctr">
              <a:lnSpc>
                <a:spcPts val="5279"/>
              </a:lnSpc>
            </a:pPr>
          </a:p>
          <a:p>
            <a:pPr algn="just">
              <a:lnSpc>
                <a:spcPts val="5759"/>
              </a:lnSpc>
            </a:pPr>
            <a:r>
              <a:rPr lang="en-US" sz="3599">
                <a:solidFill>
                  <a:srgbClr val="000000"/>
                </a:solidFill>
                <a:latin typeface="Caladea"/>
              </a:rPr>
              <a:t>“Water, water everywhere, not a drop of water to drink” will become true in the near future if we don’t develop sustained development goals with respect to water. The bulk of world’s water use is for AGRICULTURE. This project, works perfectly for watering home plants and gardens.  This project deals with an automatic plant irrigation system which senses the moisture content of the soil and water the plants accordingly. Moisture sensor is used to sense the moisture value. AtMega328 microcontroller is programmed such that when the moisture level decreases below a minimum threshold level the relay is turned on to drive the motor to water the plants till the moisture value equals or goes up the threshold. When the moisture level is above the threshold the relay is turned off. This project is tested and found to be working fine to minimize manpower and conserve time thereby making ours, a </a:t>
            </a:r>
            <a:r>
              <a:rPr lang="en-US" sz="3599">
                <a:solidFill>
                  <a:srgbClr val="000000"/>
                </a:solidFill>
                <a:latin typeface="Caladea Bold"/>
              </a:rPr>
              <a:t>SMART GARDEN.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blipFill>
          <a:blip r:embed="rId2"/>
          <a:srcRect l="0" t="8294" r="1110" b="8294"/>
          <a:stretch>
            <a:fillRect/>
          </a:stretch>
        </a:blipFill>
      </p:bgPr>
    </p:bg>
    <p:spTree>
      <p:nvGrpSpPr>
        <p:cNvPr id="1" name=""/>
        <p:cNvGrpSpPr/>
        <p:nvPr/>
      </p:nvGrpSpPr>
      <p:grpSpPr>
        <a:xfrm>
          <a:off x="0" y="0"/>
          <a:ext cx="0" cy="0"/>
          <a:chOff x="0" y="0"/>
          <a:chExt cx="0" cy="0"/>
        </a:xfrm>
      </p:grpSpPr>
      <p:sp>
        <p:nvSpPr>
          <p:cNvPr name="TextBox 2" id="2"/>
          <p:cNvSpPr txBox="true"/>
          <p:nvPr/>
        </p:nvSpPr>
        <p:spPr>
          <a:xfrm rot="0">
            <a:off x="1533696" y="3297371"/>
            <a:ext cx="14893290" cy="2581275"/>
          </a:xfrm>
          <a:prstGeom prst="rect">
            <a:avLst/>
          </a:prstGeom>
        </p:spPr>
        <p:txBody>
          <a:bodyPr anchor="t" rtlCol="false" tIns="0" lIns="0" bIns="0" rIns="0">
            <a:spAutoFit/>
          </a:bodyPr>
          <a:lstStyle/>
          <a:p>
            <a:pPr algn="ctr">
              <a:lnSpc>
                <a:spcPts val="21000"/>
              </a:lnSpc>
            </a:pPr>
            <a:r>
              <a:rPr lang="en-US" sz="15000">
                <a:solidFill>
                  <a:srgbClr val="000000"/>
                </a:solidFill>
                <a:latin typeface="Gliker Expande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873" t="0" r="38249" b="0"/>
          <a:stretch>
            <a:fillRect/>
          </a:stretch>
        </p:blipFill>
        <p:spPr>
          <a:xfrm flipH="false" flipV="false" rot="0">
            <a:off x="0" y="0"/>
            <a:ext cx="7385468" cy="10287000"/>
          </a:xfrm>
          <a:prstGeom prst="rect">
            <a:avLst/>
          </a:prstGeom>
        </p:spPr>
      </p:pic>
      <p:sp>
        <p:nvSpPr>
          <p:cNvPr name="TextBox 3" id="3"/>
          <p:cNvSpPr txBox="true"/>
          <p:nvPr/>
        </p:nvSpPr>
        <p:spPr>
          <a:xfrm rot="0">
            <a:off x="7710248" y="477386"/>
            <a:ext cx="9810988" cy="9189353"/>
          </a:xfrm>
          <a:prstGeom prst="rect">
            <a:avLst/>
          </a:prstGeom>
        </p:spPr>
        <p:txBody>
          <a:bodyPr anchor="t" rtlCol="false" tIns="0" lIns="0" bIns="0" rIns="0">
            <a:spAutoFit/>
          </a:bodyPr>
          <a:lstStyle/>
          <a:p>
            <a:pPr algn="ctr">
              <a:lnSpc>
                <a:spcPts val="10190"/>
              </a:lnSpc>
              <a:spcBef>
                <a:spcPct val="0"/>
              </a:spcBef>
            </a:pPr>
            <a:r>
              <a:rPr lang="en-US" sz="7278">
                <a:solidFill>
                  <a:srgbClr val="FFFFFF"/>
                </a:solidFill>
                <a:latin typeface="Chewy Bold"/>
              </a:rPr>
              <a:t>TABLE OF CONTENTS</a:t>
            </a:r>
          </a:p>
          <a:p>
            <a:pPr algn="ctr">
              <a:lnSpc>
                <a:spcPts val="7015"/>
              </a:lnSpc>
              <a:spcBef>
                <a:spcPct val="0"/>
              </a:spcBef>
            </a:pPr>
            <a:r>
              <a:rPr lang="en-US" sz="5011">
                <a:solidFill>
                  <a:srgbClr val="FFFFFF"/>
                </a:solidFill>
                <a:latin typeface="Muli Black Bold"/>
              </a:rPr>
              <a:t> </a:t>
            </a:r>
          </a:p>
          <a:p>
            <a:pPr marL="1079501" indent="-539750" lvl="1">
              <a:lnSpc>
                <a:spcPts val="8000"/>
              </a:lnSpc>
              <a:buFont typeface="Arial"/>
              <a:buChar char="•"/>
            </a:pPr>
            <a:r>
              <a:rPr lang="en-US" sz="5000">
                <a:solidFill>
                  <a:srgbClr val="FFFFFF"/>
                </a:solidFill>
                <a:latin typeface="Caladea"/>
              </a:rPr>
              <a:t>Introduction </a:t>
            </a:r>
          </a:p>
          <a:p>
            <a:pPr marL="1079501" indent="-539750" lvl="1">
              <a:lnSpc>
                <a:spcPts val="8000"/>
              </a:lnSpc>
              <a:buFont typeface="Arial"/>
              <a:buChar char="•"/>
            </a:pPr>
            <a:r>
              <a:rPr lang="en-US" sz="5000">
                <a:solidFill>
                  <a:srgbClr val="FFFFFF"/>
                </a:solidFill>
                <a:latin typeface="Caladea"/>
              </a:rPr>
              <a:t>Problem Statement</a:t>
            </a:r>
          </a:p>
          <a:p>
            <a:pPr marL="1079501" indent="-539750" lvl="1">
              <a:lnSpc>
                <a:spcPts val="8000"/>
              </a:lnSpc>
              <a:buFont typeface="Arial"/>
              <a:buChar char="•"/>
            </a:pPr>
            <a:r>
              <a:rPr lang="en-US" sz="5000">
                <a:solidFill>
                  <a:srgbClr val="FFFFFF"/>
                </a:solidFill>
                <a:latin typeface="Caladea"/>
              </a:rPr>
              <a:t>Components</a:t>
            </a:r>
          </a:p>
          <a:p>
            <a:pPr marL="1079501" indent="-539750" lvl="1">
              <a:lnSpc>
                <a:spcPts val="8000"/>
              </a:lnSpc>
              <a:buFont typeface="Arial"/>
              <a:buChar char="•"/>
            </a:pPr>
            <a:r>
              <a:rPr lang="en-US" sz="5000">
                <a:solidFill>
                  <a:srgbClr val="FFFFFF"/>
                </a:solidFill>
                <a:latin typeface="Caladea"/>
              </a:rPr>
              <a:t>Proposed System</a:t>
            </a:r>
          </a:p>
          <a:p>
            <a:pPr marL="1079501" indent="-539750" lvl="1">
              <a:lnSpc>
                <a:spcPts val="8000"/>
              </a:lnSpc>
              <a:buFont typeface="Arial"/>
              <a:buChar char="•"/>
            </a:pPr>
            <a:r>
              <a:rPr lang="en-US" sz="5000">
                <a:solidFill>
                  <a:srgbClr val="FFFFFF"/>
                </a:solidFill>
                <a:latin typeface="Caladea"/>
              </a:rPr>
              <a:t>System Implementation</a:t>
            </a:r>
          </a:p>
          <a:p>
            <a:pPr marL="1079501" indent="-539750" lvl="1">
              <a:lnSpc>
                <a:spcPts val="8000"/>
              </a:lnSpc>
              <a:buFont typeface="Arial"/>
              <a:buChar char="•"/>
            </a:pPr>
            <a:r>
              <a:rPr lang="en-US" sz="5000">
                <a:solidFill>
                  <a:srgbClr val="FFFFFF"/>
                </a:solidFill>
                <a:latin typeface="Caladea"/>
              </a:rPr>
              <a:t>Block Diagram and Algorithm</a:t>
            </a:r>
          </a:p>
          <a:p>
            <a:pPr marL="1079501" indent="-539750" lvl="1">
              <a:lnSpc>
                <a:spcPts val="8000"/>
              </a:lnSpc>
              <a:buFont typeface="Arial"/>
              <a:buChar char="•"/>
            </a:pPr>
            <a:r>
              <a:rPr lang="en-US" sz="5000">
                <a:solidFill>
                  <a:srgbClr val="FFFFFF"/>
                </a:solidFill>
                <a:latin typeface="Caladea"/>
              </a:rPr>
              <a:t>Conclusion and Future Scope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98" t="0" r="0" b="7018"/>
          <a:stretch>
            <a:fillRect/>
          </a:stretch>
        </p:blipFill>
        <p:spPr>
          <a:xfrm flipH="false" flipV="false" rot="0">
            <a:off x="11799129" y="6570045"/>
            <a:ext cx="6161553" cy="3716955"/>
          </a:xfrm>
          <a:prstGeom prst="rect">
            <a:avLst/>
          </a:prstGeom>
        </p:spPr>
      </p:pic>
      <p:sp>
        <p:nvSpPr>
          <p:cNvPr name="TextBox 3" id="3"/>
          <p:cNvSpPr txBox="true"/>
          <p:nvPr/>
        </p:nvSpPr>
        <p:spPr>
          <a:xfrm rot="0">
            <a:off x="188508" y="363220"/>
            <a:ext cx="17491616" cy="9149010"/>
          </a:xfrm>
          <a:prstGeom prst="rect">
            <a:avLst/>
          </a:prstGeom>
        </p:spPr>
        <p:txBody>
          <a:bodyPr anchor="t" rtlCol="false" tIns="0" lIns="0" bIns="0" rIns="0">
            <a:spAutoFit/>
          </a:bodyPr>
          <a:lstStyle/>
          <a:p>
            <a:pPr algn="ctr">
              <a:lnSpc>
                <a:spcPts val="9799"/>
              </a:lnSpc>
              <a:spcBef>
                <a:spcPct val="0"/>
              </a:spcBef>
            </a:pPr>
            <a:r>
              <a:rPr lang="en-US" sz="6999">
                <a:solidFill>
                  <a:srgbClr val="000000"/>
                </a:solidFill>
                <a:latin typeface="Dosis Extra Bold Bold"/>
              </a:rPr>
              <a:t>INTRODUCTION  </a:t>
            </a:r>
          </a:p>
          <a:p>
            <a:pPr algn="ctr">
              <a:lnSpc>
                <a:spcPts val="5040"/>
              </a:lnSpc>
              <a:spcBef>
                <a:spcPct val="0"/>
              </a:spcBef>
            </a:pPr>
          </a:p>
          <a:p>
            <a:pPr algn="just">
              <a:lnSpc>
                <a:spcPts val="6799"/>
              </a:lnSpc>
            </a:pPr>
            <a:r>
              <a:rPr lang="en-US" sz="3999">
                <a:solidFill>
                  <a:srgbClr val="000000"/>
                </a:solidFill>
                <a:latin typeface="Caladea"/>
              </a:rPr>
              <a:t>We use water for almost everything in our day to day life. But we never really think about using it in a sustainable way. Watering plants may be a hobby for many people and they love doing it. Then there are times when we are on a vacation or busy and we totally forget to water them, leaving the plants to dry and later die. I’m sure no one wants their favourite plants to suffer. With the improvement in technology, this process can be automated and</a:t>
            </a:r>
          </a:p>
          <a:p>
            <a:pPr>
              <a:lnSpc>
                <a:spcPts val="6799"/>
              </a:lnSpc>
            </a:pPr>
            <a:r>
              <a:rPr lang="en-US" sz="3999">
                <a:solidFill>
                  <a:srgbClr val="000000"/>
                </a:solidFill>
                <a:latin typeface="Caladea"/>
              </a:rPr>
              <a:t>monitored from the</a:t>
            </a:r>
            <a:r>
              <a:rPr lang="en-US" sz="3999">
                <a:solidFill>
                  <a:srgbClr val="000000"/>
                </a:solidFill>
                <a:latin typeface="Caladea"/>
              </a:rPr>
              <a:t> place we are in using IoT.</a:t>
            </a:r>
          </a:p>
          <a:p>
            <a:pPr algn="ctr">
              <a:lnSpc>
                <a:spcPts val="3875"/>
              </a:lnSpc>
              <a:spcBef>
                <a:spcPct val="0"/>
              </a:spcBef>
            </a:pPr>
          </a:p>
          <a:p>
            <a:pPr algn="ctr">
              <a:lnSpc>
                <a:spcPts val="6027"/>
              </a:lnSpc>
              <a:spcBef>
                <a:spcPct val="0"/>
              </a:spcBef>
            </a:pPr>
            <a:r>
              <a:rPr lang="en-US" sz="4305">
                <a:solidFill>
                  <a:srgbClr val="000000"/>
                </a:solidFill>
                <a:latin typeface="Dosis Extra Bold Bold"/>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sp>
        <p:nvSpPr>
          <p:cNvPr name="TextBox 2" id="2"/>
          <p:cNvSpPr txBox="true"/>
          <p:nvPr/>
        </p:nvSpPr>
        <p:spPr>
          <a:xfrm rot="0">
            <a:off x="788597" y="156420"/>
            <a:ext cx="16710805" cy="9101880"/>
          </a:xfrm>
          <a:prstGeom prst="rect">
            <a:avLst/>
          </a:prstGeom>
        </p:spPr>
        <p:txBody>
          <a:bodyPr anchor="t" rtlCol="false" tIns="0" lIns="0" bIns="0" rIns="0">
            <a:spAutoFit/>
          </a:bodyPr>
          <a:lstStyle/>
          <a:p>
            <a:pPr algn="ctr">
              <a:lnSpc>
                <a:spcPts val="10327"/>
              </a:lnSpc>
            </a:pPr>
            <a:r>
              <a:rPr lang="en-US" sz="7376">
                <a:solidFill>
                  <a:srgbClr val="FFFFFF"/>
                </a:solidFill>
                <a:latin typeface="Dosis Extra Bold Bold"/>
              </a:rPr>
              <a:t>PROBLEM STATEMENT</a:t>
            </a:r>
          </a:p>
          <a:p>
            <a:pPr algn="ctr">
              <a:lnSpc>
                <a:spcPts val="10327"/>
              </a:lnSpc>
            </a:pPr>
          </a:p>
          <a:p>
            <a:pPr algn="just">
              <a:lnSpc>
                <a:spcPts val="5319"/>
              </a:lnSpc>
            </a:pPr>
            <a:r>
              <a:rPr lang="en-US" sz="3799">
                <a:solidFill>
                  <a:srgbClr val="FFFFFF"/>
                </a:solidFill>
                <a:latin typeface="Caladea"/>
              </a:rPr>
              <a:t>In our homes water (for plants) is separately stored in a drum. We will have to refill every time the drum gets empty. If we use the existing system here, a question will arise.  What if the drum gets empty and the plant’s moisture level is below the threshold?</a:t>
            </a:r>
          </a:p>
          <a:p>
            <a:pPr algn="just">
              <a:lnSpc>
                <a:spcPts val="6117"/>
              </a:lnSpc>
            </a:pPr>
            <a:r>
              <a:rPr lang="en-US" sz="3799">
                <a:solidFill>
                  <a:srgbClr val="FFFFFF"/>
                </a:solidFill>
                <a:latin typeface="Caladea"/>
              </a:rPr>
              <a:t> In situations like these the relay is turned on but the </a:t>
            </a:r>
          </a:p>
          <a:p>
            <a:pPr algn="just">
              <a:lnSpc>
                <a:spcPts val="6117"/>
              </a:lnSpc>
            </a:pPr>
            <a:r>
              <a:rPr lang="en-US" sz="3799">
                <a:solidFill>
                  <a:srgbClr val="FFFFFF"/>
                </a:solidFill>
                <a:latin typeface="Caladea"/>
              </a:rPr>
              <a:t>motor doesn’t drive water, since the drum is empty. </a:t>
            </a:r>
          </a:p>
          <a:p>
            <a:pPr algn="just">
              <a:lnSpc>
                <a:spcPts val="6117"/>
              </a:lnSpc>
            </a:pPr>
            <a:r>
              <a:rPr lang="en-US" sz="3799">
                <a:solidFill>
                  <a:srgbClr val="FFFFFF"/>
                </a:solidFill>
                <a:latin typeface="Caladea"/>
              </a:rPr>
              <a:t>The motor keeps running and never gets turned off, </a:t>
            </a:r>
          </a:p>
          <a:p>
            <a:pPr algn="just">
              <a:lnSpc>
                <a:spcPts val="6117"/>
              </a:lnSpc>
            </a:pPr>
            <a:r>
              <a:rPr lang="en-US" sz="3799">
                <a:solidFill>
                  <a:srgbClr val="FFFFFF"/>
                </a:solidFill>
                <a:latin typeface="Caladea"/>
              </a:rPr>
              <a:t>this may damage the motor. Hence we should </a:t>
            </a:r>
          </a:p>
          <a:p>
            <a:pPr algn="just">
              <a:lnSpc>
                <a:spcPts val="6117"/>
              </a:lnSpc>
            </a:pPr>
            <a:r>
              <a:rPr lang="en-US" sz="3799">
                <a:solidFill>
                  <a:srgbClr val="FFFFFF"/>
                </a:solidFill>
                <a:latin typeface="Caladea"/>
              </a:rPr>
              <a:t>think of a possible solution to overcome this problem.</a:t>
            </a:r>
          </a:p>
        </p:txBody>
      </p:sp>
      <p:pic>
        <p:nvPicPr>
          <p:cNvPr name="Picture 3" id="3"/>
          <p:cNvPicPr>
            <a:picLocks noChangeAspect="true"/>
          </p:cNvPicPr>
          <p:nvPr/>
        </p:nvPicPr>
        <p:blipFill>
          <a:blip r:embed="rId2"/>
          <a:srcRect l="0" t="0" r="0" b="0"/>
          <a:stretch>
            <a:fillRect/>
          </a:stretch>
        </p:blipFill>
        <p:spPr>
          <a:xfrm flipH="false" flipV="false" rot="0">
            <a:off x="12996155" y="4816182"/>
            <a:ext cx="5034667" cy="5020158"/>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43" t="0" r="443" b="0"/>
          <a:stretch>
            <a:fillRect/>
          </a:stretch>
        </p:blipFill>
        <p:spPr>
          <a:xfrm flipH="false" flipV="false" rot="0">
            <a:off x="10079759" y="4675967"/>
            <a:ext cx="8067962" cy="5423332"/>
          </a:xfrm>
          <a:prstGeom prst="rect">
            <a:avLst/>
          </a:prstGeom>
        </p:spPr>
      </p:pic>
      <p:sp>
        <p:nvSpPr>
          <p:cNvPr name="TextBox 3" id="3"/>
          <p:cNvSpPr txBox="true"/>
          <p:nvPr/>
        </p:nvSpPr>
        <p:spPr>
          <a:xfrm rot="0">
            <a:off x="1683335" y="81398"/>
            <a:ext cx="10333109" cy="11322050"/>
          </a:xfrm>
          <a:prstGeom prst="rect">
            <a:avLst/>
          </a:prstGeom>
        </p:spPr>
        <p:txBody>
          <a:bodyPr anchor="t" rtlCol="false" tIns="0" lIns="0" bIns="0" rIns="0">
            <a:spAutoFit/>
          </a:bodyPr>
          <a:lstStyle/>
          <a:p>
            <a:pPr>
              <a:lnSpc>
                <a:spcPts val="10499"/>
              </a:lnSpc>
              <a:spcBef>
                <a:spcPct val="0"/>
              </a:spcBef>
            </a:pPr>
            <a:r>
              <a:rPr lang="en-US" sz="7499">
                <a:solidFill>
                  <a:srgbClr val="FFFFFF"/>
                </a:solidFill>
                <a:latin typeface="Caladea Bold"/>
              </a:rPr>
              <a:t>COMPONENTS LIST:</a:t>
            </a:r>
          </a:p>
          <a:p>
            <a:pPr>
              <a:lnSpc>
                <a:spcPts val="3919"/>
              </a:lnSpc>
              <a:spcBef>
                <a:spcPct val="0"/>
              </a:spcBef>
            </a:pPr>
          </a:p>
          <a:p>
            <a:pPr>
              <a:lnSpc>
                <a:spcPts val="6399"/>
              </a:lnSpc>
            </a:pPr>
            <a:r>
              <a:rPr lang="en-US" sz="3999">
                <a:solidFill>
                  <a:srgbClr val="FFFFFF"/>
                </a:solidFill>
                <a:latin typeface="Caladea Bold"/>
              </a:rPr>
              <a:t>i) Hardware:</a:t>
            </a:r>
          </a:p>
          <a:p>
            <a:pPr marL="755651" indent="-377825" lvl="1">
              <a:lnSpc>
                <a:spcPts val="5600"/>
              </a:lnSpc>
              <a:buFont typeface="Arial"/>
              <a:buChar char="•"/>
            </a:pPr>
            <a:r>
              <a:rPr lang="en-US" sz="3500">
                <a:solidFill>
                  <a:srgbClr val="FFFFFF"/>
                </a:solidFill>
                <a:latin typeface="Caladea"/>
              </a:rPr>
              <a:t>Arduino UNO</a:t>
            </a:r>
          </a:p>
          <a:p>
            <a:pPr marL="755651" indent="-377825" lvl="1">
              <a:lnSpc>
                <a:spcPts val="5600"/>
              </a:lnSpc>
              <a:buFont typeface="Arial"/>
              <a:buChar char="•"/>
            </a:pPr>
            <a:r>
              <a:rPr lang="en-US" sz="3500">
                <a:solidFill>
                  <a:srgbClr val="FFFFFF"/>
                </a:solidFill>
                <a:latin typeface="Caladea"/>
              </a:rPr>
              <a:t>Soil Moisture Sensor</a:t>
            </a:r>
          </a:p>
          <a:p>
            <a:pPr marL="755651" indent="-377825" lvl="1">
              <a:lnSpc>
                <a:spcPts val="5600"/>
              </a:lnSpc>
              <a:buFont typeface="Arial"/>
              <a:buChar char="•"/>
            </a:pPr>
            <a:r>
              <a:rPr lang="en-US" sz="3500">
                <a:solidFill>
                  <a:srgbClr val="FFFFFF"/>
                </a:solidFill>
                <a:latin typeface="Caladea"/>
              </a:rPr>
              <a:t> 9V DC Motor</a:t>
            </a:r>
          </a:p>
          <a:p>
            <a:pPr marL="755651" indent="-377825" lvl="1">
              <a:lnSpc>
                <a:spcPts val="5600"/>
              </a:lnSpc>
              <a:buFont typeface="Arial"/>
              <a:buChar char="•"/>
            </a:pPr>
            <a:r>
              <a:rPr lang="en-US" sz="3500">
                <a:solidFill>
                  <a:srgbClr val="FFFFFF"/>
                </a:solidFill>
                <a:latin typeface="Caladea"/>
              </a:rPr>
              <a:t>5V Relay (1 channel)</a:t>
            </a:r>
          </a:p>
          <a:p>
            <a:pPr marL="755651" indent="-377825" lvl="1">
              <a:lnSpc>
                <a:spcPts val="5600"/>
              </a:lnSpc>
              <a:buFont typeface="Arial"/>
              <a:buChar char="•"/>
            </a:pPr>
            <a:r>
              <a:rPr lang="en-US" sz="3500">
                <a:solidFill>
                  <a:srgbClr val="FFFFFF"/>
                </a:solidFill>
                <a:latin typeface="Caladea"/>
              </a:rPr>
              <a:t>Buzzer</a:t>
            </a:r>
          </a:p>
          <a:p>
            <a:pPr marL="755651" indent="-377825" lvl="1">
              <a:lnSpc>
                <a:spcPts val="5600"/>
              </a:lnSpc>
              <a:buFont typeface="Arial"/>
              <a:buChar char="•"/>
            </a:pPr>
            <a:r>
              <a:rPr lang="en-US" sz="3500">
                <a:solidFill>
                  <a:srgbClr val="FFFFFF"/>
                </a:solidFill>
                <a:latin typeface="Caladea"/>
              </a:rPr>
              <a:t>Resistor (0.22ohms)</a:t>
            </a:r>
          </a:p>
          <a:p>
            <a:pPr marL="755651" indent="-377825" lvl="1">
              <a:lnSpc>
                <a:spcPts val="5600"/>
              </a:lnSpc>
              <a:buFont typeface="Arial"/>
              <a:buChar char="•"/>
            </a:pPr>
            <a:r>
              <a:rPr lang="en-US" sz="3500">
                <a:solidFill>
                  <a:srgbClr val="FFFFFF"/>
                </a:solidFill>
                <a:latin typeface="Caladea"/>
              </a:rPr>
              <a:t>9V Adapter</a:t>
            </a:r>
          </a:p>
          <a:p>
            <a:pPr marL="755651" indent="-377825" lvl="1">
              <a:lnSpc>
                <a:spcPts val="5600"/>
              </a:lnSpc>
              <a:buFont typeface="Arial"/>
              <a:buChar char="•"/>
            </a:pPr>
            <a:r>
              <a:rPr lang="en-US" sz="3500">
                <a:solidFill>
                  <a:srgbClr val="FFFFFF"/>
                </a:solidFill>
                <a:latin typeface="Caladea"/>
              </a:rPr>
              <a:t>Soldering Iron</a:t>
            </a:r>
          </a:p>
          <a:p>
            <a:pPr>
              <a:lnSpc>
                <a:spcPts val="6399"/>
              </a:lnSpc>
            </a:pPr>
            <a:r>
              <a:rPr lang="en-US" sz="3999">
                <a:solidFill>
                  <a:srgbClr val="FFFFFF"/>
                </a:solidFill>
                <a:latin typeface="Caladea Bold"/>
              </a:rPr>
              <a:t>ii) Software:</a:t>
            </a:r>
          </a:p>
          <a:p>
            <a:pPr marL="755651" indent="-377825" lvl="1">
              <a:lnSpc>
                <a:spcPts val="5600"/>
              </a:lnSpc>
              <a:buFont typeface="Arial"/>
              <a:buChar char="•"/>
            </a:pPr>
            <a:r>
              <a:rPr lang="en-US" sz="3500">
                <a:solidFill>
                  <a:srgbClr val="FFFFFF"/>
                </a:solidFill>
                <a:latin typeface="Caladea"/>
              </a:rPr>
              <a:t>Arduino IDLE</a:t>
            </a:r>
          </a:p>
          <a:p>
            <a:pPr>
              <a:lnSpc>
                <a:spcPts val="3919"/>
              </a:lnSpc>
              <a:spcBef>
                <a:spcPct val="0"/>
              </a:spcBef>
            </a:pPr>
          </a:p>
          <a:p>
            <a:pPr>
              <a:lnSpc>
                <a:spcPts val="3919"/>
              </a:lnSpc>
              <a:spcBef>
                <a:spcPct val="0"/>
              </a:spcBef>
            </a:pPr>
          </a:p>
          <a:p>
            <a:pPr>
              <a:lnSpc>
                <a:spcPts val="391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291" t="0" r="10831" b="2013"/>
          <a:stretch>
            <a:fillRect/>
          </a:stretch>
        </p:blipFill>
        <p:spPr>
          <a:xfrm flipH="false" flipV="false" rot="0">
            <a:off x="9356938" y="4860029"/>
            <a:ext cx="8760876" cy="5218611"/>
          </a:xfrm>
          <a:prstGeom prst="rect">
            <a:avLst/>
          </a:prstGeom>
        </p:spPr>
      </p:pic>
      <p:sp>
        <p:nvSpPr>
          <p:cNvPr name="TextBox 3" id="3"/>
          <p:cNvSpPr txBox="true"/>
          <p:nvPr/>
        </p:nvSpPr>
        <p:spPr>
          <a:xfrm rot="0">
            <a:off x="397457" y="-114300"/>
            <a:ext cx="17369659" cy="12534583"/>
          </a:xfrm>
          <a:prstGeom prst="rect">
            <a:avLst/>
          </a:prstGeom>
        </p:spPr>
        <p:txBody>
          <a:bodyPr anchor="t" rtlCol="false" tIns="0" lIns="0" bIns="0" rIns="0">
            <a:spAutoFit/>
          </a:bodyPr>
          <a:lstStyle/>
          <a:p>
            <a:pPr algn="ctr">
              <a:lnSpc>
                <a:spcPts val="8400"/>
              </a:lnSpc>
            </a:pPr>
            <a:r>
              <a:rPr lang="en-US" sz="6000">
                <a:solidFill>
                  <a:srgbClr val="000000"/>
                </a:solidFill>
                <a:latin typeface="Dosis Extra Bold Bold"/>
              </a:rPr>
              <a:t>1.ARDUINO UNO</a:t>
            </a:r>
            <a:r>
              <a:rPr lang="en-US" sz="6000">
                <a:solidFill>
                  <a:srgbClr val="000000"/>
                </a:solidFill>
                <a:latin typeface="Dosis Extra Bold Bold"/>
              </a:rPr>
              <a:t> :  </a:t>
            </a:r>
          </a:p>
          <a:p>
            <a:pPr algn="just">
              <a:lnSpc>
                <a:spcPts val="5760"/>
              </a:lnSpc>
            </a:pPr>
            <a:r>
              <a:rPr lang="en-US" sz="3600">
                <a:solidFill>
                  <a:srgbClr val="000000"/>
                </a:solidFill>
                <a:latin typeface="Caladea"/>
              </a:rPr>
              <a:t>The Arduino Uno is a type of Arduino board that is provided as an open-source board that uses an ATmega328p microcontroller in the board. The Arduino Uno contains a set of analog and digital pins that are input and output pins which are used to connect the board to other components. There are a total of fourteen I/O pins placed inboard in which six are analog input pins. The board has a USB connection that can be used to a power supply to the board. </a:t>
            </a:r>
          </a:p>
          <a:p>
            <a:pPr algn="just">
              <a:lnSpc>
                <a:spcPts val="5760"/>
              </a:lnSpc>
            </a:pPr>
            <a:r>
              <a:rPr lang="en-US" sz="3600">
                <a:solidFill>
                  <a:srgbClr val="000000"/>
                </a:solidFill>
                <a:latin typeface="Caladea"/>
              </a:rPr>
              <a:t>Here Arduino UNO is used to:</a:t>
            </a:r>
          </a:p>
          <a:p>
            <a:pPr algn="just">
              <a:lnSpc>
                <a:spcPts val="5760"/>
              </a:lnSpc>
            </a:pPr>
          </a:p>
          <a:p>
            <a:pPr algn="just" marL="777240" indent="-388620" lvl="1">
              <a:lnSpc>
                <a:spcPts val="5760"/>
              </a:lnSpc>
              <a:buFont typeface="Arial"/>
              <a:buChar char="•"/>
            </a:pPr>
            <a:r>
              <a:rPr lang="en-US" sz="3600">
                <a:solidFill>
                  <a:srgbClr val="000000"/>
                </a:solidFill>
                <a:latin typeface="Caladea"/>
              </a:rPr>
              <a:t>Read the input from the sensor</a:t>
            </a:r>
          </a:p>
          <a:p>
            <a:pPr algn="just" marL="777240" indent="-388620" lvl="1">
              <a:lnSpc>
                <a:spcPts val="5760"/>
              </a:lnSpc>
              <a:buFont typeface="Arial"/>
              <a:buChar char="•"/>
            </a:pPr>
            <a:r>
              <a:rPr lang="en-US" sz="3600">
                <a:solidFill>
                  <a:srgbClr val="000000"/>
                </a:solidFill>
                <a:latin typeface="Caladea"/>
              </a:rPr>
              <a:t>Print the output on the serial monitor</a:t>
            </a:r>
          </a:p>
          <a:p>
            <a:pPr algn="just" marL="777240" indent="-388620" lvl="1">
              <a:lnSpc>
                <a:spcPts val="5760"/>
              </a:lnSpc>
              <a:buFont typeface="Arial"/>
              <a:buChar char="•"/>
            </a:pPr>
            <a:r>
              <a:rPr lang="en-US" sz="3600">
                <a:solidFill>
                  <a:srgbClr val="000000"/>
                </a:solidFill>
                <a:latin typeface="Caladea"/>
              </a:rPr>
              <a:t>Turn on the relay to activate the motor</a:t>
            </a:r>
          </a:p>
          <a:p>
            <a:pPr algn="just" marL="777240" indent="-388620" lvl="1">
              <a:lnSpc>
                <a:spcPts val="5760"/>
              </a:lnSpc>
              <a:buFont typeface="Arial"/>
              <a:buChar char="•"/>
            </a:pPr>
            <a:r>
              <a:rPr lang="en-US" sz="3600">
                <a:solidFill>
                  <a:srgbClr val="000000"/>
                </a:solidFill>
                <a:latin typeface="Caladea"/>
              </a:rPr>
              <a:t>Turns on the buzzer at crucial times</a:t>
            </a:r>
          </a:p>
          <a:p>
            <a:pPr>
              <a:lnSpc>
                <a:spcPts val="5760"/>
              </a:lnSpc>
            </a:pPr>
          </a:p>
          <a:p>
            <a:pPr>
              <a:lnSpc>
                <a:spcPts val="5600"/>
              </a:lnSpc>
            </a:pPr>
          </a:p>
          <a:p>
            <a:pPr>
              <a:lnSpc>
                <a:spcPts val="5285"/>
              </a:lnSpc>
            </a:pPr>
          </a:p>
          <a:p>
            <a:pPr>
              <a:lnSpc>
                <a:spcPts val="5285"/>
              </a:lnSpc>
            </a:pPr>
          </a:p>
          <a:p>
            <a:pPr>
              <a:lnSpc>
                <a:spcPts val="5285"/>
              </a:lnSpc>
            </a:pPr>
            <a:r>
              <a:rPr lang="en-US" sz="3500">
                <a:solidFill>
                  <a:srgbClr val="000000"/>
                </a:solidFill>
                <a:latin typeface="Caladea Bold"/>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13B3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242764" y="4940374"/>
            <a:ext cx="4766591" cy="4766591"/>
          </a:xfrm>
          <a:prstGeom prst="rect">
            <a:avLst/>
          </a:prstGeom>
        </p:spPr>
      </p:pic>
      <p:sp>
        <p:nvSpPr>
          <p:cNvPr name="TextBox 3" id="3"/>
          <p:cNvSpPr txBox="true"/>
          <p:nvPr/>
        </p:nvSpPr>
        <p:spPr>
          <a:xfrm rot="0">
            <a:off x="537723" y="0"/>
            <a:ext cx="17471631" cy="3068320"/>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Dosis Extra Bold Bold"/>
              </a:rPr>
              <a:t>2. </a:t>
            </a:r>
            <a:r>
              <a:rPr lang="en-US" sz="6000">
                <a:solidFill>
                  <a:srgbClr val="FFFFFF"/>
                </a:solidFill>
                <a:latin typeface="Dosis Extra Bold Bold"/>
              </a:rPr>
              <a:t>SOIL MOISTURE SENSOR</a:t>
            </a:r>
          </a:p>
          <a:p>
            <a:pPr algn="just">
              <a:lnSpc>
                <a:spcPts val="5320"/>
              </a:lnSpc>
              <a:spcBef>
                <a:spcPct val="0"/>
              </a:spcBef>
            </a:pPr>
            <a:r>
              <a:rPr lang="en-US" sz="3800">
                <a:solidFill>
                  <a:srgbClr val="FFFFFF"/>
                </a:solidFill>
                <a:latin typeface="Caladea Bold"/>
              </a:rPr>
              <a:t>T</a:t>
            </a:r>
            <a:r>
              <a:rPr lang="en-US" sz="3800">
                <a:solidFill>
                  <a:srgbClr val="FFFFFF"/>
                </a:solidFill>
                <a:latin typeface="Caladea"/>
              </a:rPr>
              <a:t>he sensor consists of two probes which are used to measure the volumetric content of water. The two probes allow the current to pass through the soil and then it gets the resistance value to measure the moisture value. </a:t>
            </a:r>
          </a:p>
        </p:txBody>
      </p:sp>
      <p:sp>
        <p:nvSpPr>
          <p:cNvPr name="TextBox 4" id="4"/>
          <p:cNvSpPr txBox="true"/>
          <p:nvPr/>
        </p:nvSpPr>
        <p:spPr>
          <a:xfrm rot="0">
            <a:off x="187026" y="2794784"/>
            <a:ext cx="12892079" cy="8468678"/>
          </a:xfrm>
          <a:prstGeom prst="rect">
            <a:avLst/>
          </a:prstGeom>
        </p:spPr>
        <p:txBody>
          <a:bodyPr anchor="t" rtlCol="false" tIns="0" lIns="0" bIns="0" rIns="0">
            <a:spAutoFit/>
          </a:bodyPr>
          <a:lstStyle/>
          <a:p>
            <a:pPr>
              <a:lnSpc>
                <a:spcPts val="5635"/>
              </a:lnSpc>
            </a:pPr>
          </a:p>
          <a:p>
            <a:pPr algn="just" marL="798829" indent="-399415" lvl="1">
              <a:lnSpc>
                <a:spcPts val="5956"/>
              </a:lnSpc>
              <a:buFont typeface="Arial"/>
              <a:buChar char="•"/>
            </a:pPr>
            <a:r>
              <a:rPr lang="en-US" sz="3699">
                <a:solidFill>
                  <a:srgbClr val="FFFFFF"/>
                </a:solidFill>
                <a:latin typeface="Caladea"/>
              </a:rPr>
              <a:t>When there is more water, the soil will conduct more electricity which means that there will be less resistance. Therefore, the moisture level will be higher. </a:t>
            </a:r>
          </a:p>
          <a:p>
            <a:pPr algn="just">
              <a:lnSpc>
                <a:spcPts val="5956"/>
              </a:lnSpc>
            </a:pPr>
          </a:p>
          <a:p>
            <a:pPr algn="just" marL="798829" indent="-399415" lvl="1">
              <a:lnSpc>
                <a:spcPts val="5956"/>
              </a:lnSpc>
              <a:buFont typeface="Arial"/>
              <a:buChar char="•"/>
            </a:pPr>
            <a:r>
              <a:rPr lang="en-US" sz="3699">
                <a:solidFill>
                  <a:srgbClr val="FFFFFF"/>
                </a:solidFill>
                <a:latin typeface="Caladea"/>
              </a:rPr>
              <a:t>Dry soil conducts electricity poorly, so when there will be less water, then the soil will conduct less electricity which means that there will be more resistance.Therefore, the moisture level will be lower.</a:t>
            </a:r>
          </a:p>
          <a:p>
            <a:pPr>
              <a:lnSpc>
                <a:spcPts val="5635"/>
              </a:lnSpc>
            </a:pPr>
          </a:p>
          <a:p>
            <a:pPr>
              <a:lnSpc>
                <a:spcPts val="3919"/>
              </a:lnSpc>
              <a:spcBef>
                <a:spcPct val="0"/>
              </a:spcBef>
            </a:pPr>
          </a:p>
          <a:p>
            <a:pPr>
              <a:lnSpc>
                <a:spcPts val="391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BC08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587" r="0" b="11265"/>
          <a:stretch>
            <a:fillRect/>
          </a:stretch>
        </p:blipFill>
        <p:spPr>
          <a:xfrm flipH="false" flipV="false" rot="0">
            <a:off x="12647338" y="426113"/>
            <a:ext cx="5181598" cy="4360156"/>
          </a:xfrm>
          <a:prstGeom prst="rect">
            <a:avLst/>
          </a:prstGeom>
        </p:spPr>
      </p:pic>
      <p:sp>
        <p:nvSpPr>
          <p:cNvPr name="TextBox 3" id="3"/>
          <p:cNvSpPr txBox="true"/>
          <p:nvPr/>
        </p:nvSpPr>
        <p:spPr>
          <a:xfrm rot="0">
            <a:off x="334050" y="197513"/>
            <a:ext cx="11641394" cy="10896600"/>
          </a:xfrm>
          <a:prstGeom prst="rect">
            <a:avLst/>
          </a:prstGeom>
        </p:spPr>
        <p:txBody>
          <a:bodyPr anchor="t" rtlCol="false" tIns="0" lIns="0" bIns="0" rIns="0">
            <a:spAutoFit/>
          </a:bodyPr>
          <a:lstStyle/>
          <a:p>
            <a:pPr algn="ctr">
              <a:lnSpc>
                <a:spcPts val="9600"/>
              </a:lnSpc>
            </a:pPr>
            <a:r>
              <a:rPr lang="en-US" sz="6000">
                <a:solidFill>
                  <a:srgbClr val="000000"/>
                </a:solidFill>
                <a:latin typeface="Dosis Extra Bold"/>
              </a:rPr>
              <a:t>3. DC SUBMERSIBLE MOTOR- 9V</a:t>
            </a:r>
          </a:p>
          <a:p>
            <a:pPr algn="just">
              <a:lnSpc>
                <a:spcPts val="5760"/>
              </a:lnSpc>
            </a:pPr>
            <a:r>
              <a:rPr lang="en-US" sz="3600">
                <a:solidFill>
                  <a:srgbClr val="000000"/>
                </a:solidFill>
                <a:latin typeface="Caladea"/>
              </a:rPr>
              <a:t>A DC motor is an electrical machine that converts electrical energy into mechanical energy. In a DC motor, the input electrical energy is the direct current which is transformed into the mechanical rotation. Relay acts as a switch for this motor. When the relay is conditioned to be ON the motor starts to drive water from the drum. A vinyl tube is used for this purpose</a:t>
            </a:r>
          </a:p>
          <a:p>
            <a:pPr algn="ctr">
              <a:lnSpc>
                <a:spcPts val="9600"/>
              </a:lnSpc>
            </a:pPr>
            <a:r>
              <a:rPr lang="en-US" sz="6000">
                <a:solidFill>
                  <a:srgbClr val="000000"/>
                </a:solidFill>
                <a:latin typeface="Dosis Extra Bold"/>
              </a:rPr>
              <a:t>4. RELAY- 5V</a:t>
            </a:r>
          </a:p>
          <a:p>
            <a:pPr algn="just">
              <a:lnSpc>
                <a:spcPts val="5760"/>
              </a:lnSpc>
            </a:pPr>
            <a:r>
              <a:rPr lang="en-US" sz="3600">
                <a:solidFill>
                  <a:srgbClr val="000000"/>
                </a:solidFill>
                <a:latin typeface="Caladea"/>
              </a:rPr>
              <a:t>A relay is an electromagnetic switch that is used to turn on and turn off a circuit by a low power signal, or where several circuits must be controlled by one signal. </a:t>
            </a:r>
          </a:p>
          <a:p>
            <a:pPr algn="just">
              <a:lnSpc>
                <a:spcPts val="9600"/>
              </a:lnSpc>
            </a:pPr>
          </a:p>
        </p:txBody>
      </p:sp>
      <p:pic>
        <p:nvPicPr>
          <p:cNvPr name="Picture 4" id="4"/>
          <p:cNvPicPr>
            <a:picLocks noChangeAspect="true"/>
          </p:cNvPicPr>
          <p:nvPr/>
        </p:nvPicPr>
        <p:blipFill>
          <a:blip r:embed="rId3"/>
          <a:srcRect l="0" t="14821" r="0" b="14821"/>
          <a:stretch>
            <a:fillRect/>
          </a:stretch>
        </p:blipFill>
        <p:spPr>
          <a:xfrm flipH="false" flipV="false" rot="0">
            <a:off x="12647338" y="6071151"/>
            <a:ext cx="5181598" cy="36455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DAEnnboqF5U</dc:identifier>
  <dcterms:modified xsi:type="dcterms:W3CDTF">2011-08-01T06:04:30Z</dcterms:modified>
  <cp:revision>1</cp:revision>
  <dc:title>SMART GARDEN</dc:title>
</cp:coreProperties>
</file>